
<file path=[Content_Types].xml><?xml version="1.0" encoding="utf-8"?>
<Types xmlns="http://schemas.openxmlformats.org/package/2006/content-types">
  <Default Extension="png" ContentType="image/png"/>
  <Default Extension="MOV" ContentType="video/unknown"/>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9" r:id="rId2"/>
    <p:sldId id="274" r:id="rId3"/>
    <p:sldId id="271" r:id="rId4"/>
    <p:sldId id="272" r:id="rId5"/>
    <p:sldId id="275" r:id="rId6"/>
    <p:sldId id="273"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Lst>
  <p:sldSz cx="12192000" cy="6858000"/>
  <p:notesSz cx="6858000" cy="9144000"/>
  <p:embeddedFontLst>
    <p:embeddedFont>
      <p:font typeface="Segoe UI" panose="020B0502040204020203" pitchFamily="34" charset="0"/>
      <p:regular r:id="rId27"/>
      <p:bold r:id="rId28"/>
      <p:italic r:id="rId29"/>
      <p:boldItalic r:id="rId30"/>
    </p:embeddedFont>
    <p:embeddedFont>
      <p:font typeface="Segoe UI Light" panose="020B0502040204020203" pitchFamily="34" charset="0"/>
      <p:regular r:id="rId31"/>
    </p:embeddedFont>
    <p:embeddedFont>
      <p:font typeface="Tahoma" panose="020B0604030504040204" pitchFamily="34" charset="0"/>
      <p:regular r:id="rId32"/>
      <p:bold r:id="rId33"/>
    </p:embeddedFont>
    <p:embeddedFont>
      <p:font typeface="Calibri Light" panose="020F0302020204030204" pitchFamily="34" charset="0"/>
      <p:regular r:id="rId34"/>
      <p:italic r:id="rId35"/>
    </p:embeddedFont>
    <p:embeddedFont>
      <p:font typeface="Calibri" panose="020F0502020204030204" pitchFamily="34" charset="0"/>
      <p:regular r:id="rId36"/>
      <p:bold r:id="rId37"/>
      <p:italic r:id="rId38"/>
      <p:boldItalic r:id="rId39"/>
    </p:embeddedFont>
    <p:embeddedFont>
      <p:font typeface="Rabiohead" panose="020B0604020202020204" charset="0"/>
      <p:regular r:id="rId40"/>
    </p:embeddedFont>
    <p:embeddedFont>
      <p:font typeface="ＭＳ Ｐゴシック" panose="020B0600070205080204" pitchFamily="34" charset="-128"/>
      <p:regular r:id="rId4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90" d="100"/>
          <a:sy n="90" d="100"/>
        </p:scale>
        <p:origin x="-480"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62AFD-FA2C-423B-8588-3110E6CDC507}"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3B2D0373-3AE0-4B61-9763-513EC303DA76}">
      <dgm:prSet phldrT="[Text]"/>
      <dgm:spPr/>
      <dgm:t>
        <a:bodyPr/>
        <a:lstStyle/>
        <a:p>
          <a:r>
            <a:rPr lang="en-GB" dirty="0" err="1" smtClean="0"/>
            <a:t>Alianza</a:t>
          </a:r>
          <a:r>
            <a:rPr lang="en-GB" dirty="0" smtClean="0"/>
            <a:t> </a:t>
          </a:r>
          <a:r>
            <a:rPr lang="en-GB" dirty="0" err="1" smtClean="0"/>
            <a:t>estratégica</a:t>
          </a:r>
          <a:r>
            <a:rPr lang="en-GB" dirty="0" smtClean="0"/>
            <a:t> Genesys - Microsoft</a:t>
          </a:r>
          <a:endParaRPr lang="en-US" dirty="0"/>
        </a:p>
      </dgm:t>
    </dgm:pt>
    <dgm:pt modelId="{DB940CA3-44CA-4A3D-B2FC-6FEC73ADE8F1}" type="parTrans" cxnId="{F9B256C2-D4A1-4034-A2D0-E0AC3DE455FC}">
      <dgm:prSet/>
      <dgm:spPr/>
      <dgm:t>
        <a:bodyPr/>
        <a:lstStyle/>
        <a:p>
          <a:endParaRPr lang="en-US"/>
        </a:p>
      </dgm:t>
    </dgm:pt>
    <dgm:pt modelId="{88105BC3-76A0-4027-836B-750C030F7A86}" type="sibTrans" cxnId="{F9B256C2-D4A1-4034-A2D0-E0AC3DE455FC}">
      <dgm:prSet/>
      <dgm:spPr/>
      <dgm:t>
        <a:bodyPr/>
        <a:lstStyle/>
        <a:p>
          <a:endParaRPr lang="en-US"/>
        </a:p>
      </dgm:t>
    </dgm:pt>
    <dgm:pt modelId="{DF63C98B-413A-4BE1-BB29-057386D2947D}">
      <dgm:prSet phldrT="[Text]"/>
      <dgm:spPr/>
      <dgm:t>
        <a:bodyPr/>
        <a:lstStyle/>
        <a:p>
          <a:r>
            <a:rPr lang="en-US" dirty="0" smtClean="0"/>
            <a:t>Multimedia Connector para Skype for Business</a:t>
          </a:r>
          <a:endParaRPr lang="en-US" dirty="0"/>
        </a:p>
      </dgm:t>
    </dgm:pt>
    <dgm:pt modelId="{A86B1E18-2462-44E6-B7BA-E546CA081CC0}" type="parTrans" cxnId="{590F9869-E898-4986-B0E2-F1D4970EFF93}">
      <dgm:prSet/>
      <dgm:spPr/>
      <dgm:t>
        <a:bodyPr/>
        <a:lstStyle/>
        <a:p>
          <a:endParaRPr lang="en-US"/>
        </a:p>
      </dgm:t>
    </dgm:pt>
    <dgm:pt modelId="{FB5A1494-5BCB-4725-86D8-71107CD2B684}" type="sibTrans" cxnId="{590F9869-E898-4986-B0E2-F1D4970EFF93}">
      <dgm:prSet/>
      <dgm:spPr/>
      <dgm:t>
        <a:bodyPr/>
        <a:lstStyle/>
        <a:p>
          <a:endParaRPr lang="en-US"/>
        </a:p>
      </dgm:t>
    </dgm:pt>
    <dgm:pt modelId="{357D8CE3-B6AD-4279-AE7C-9834DA5DF1A9}">
      <dgm:prSet phldrT="[Text]"/>
      <dgm:spPr/>
      <dgm:t>
        <a:bodyPr/>
        <a:lstStyle/>
        <a:p>
          <a:r>
            <a:rPr lang="en-US" dirty="0" smtClean="0"/>
            <a:t>Q&amp;A</a:t>
          </a:r>
          <a:endParaRPr lang="en-US" dirty="0"/>
        </a:p>
      </dgm:t>
    </dgm:pt>
    <dgm:pt modelId="{93B31012-3E1A-4BAB-85D3-BE80BBF7C642}" type="parTrans" cxnId="{B9C6174A-8053-4B15-920A-82A7E59467DF}">
      <dgm:prSet/>
      <dgm:spPr/>
      <dgm:t>
        <a:bodyPr/>
        <a:lstStyle/>
        <a:p>
          <a:endParaRPr lang="en-US"/>
        </a:p>
      </dgm:t>
    </dgm:pt>
    <dgm:pt modelId="{D1C56B52-4491-49D0-929D-C8E8AB4FFBB2}" type="sibTrans" cxnId="{B9C6174A-8053-4B15-920A-82A7E59467DF}">
      <dgm:prSet/>
      <dgm:spPr/>
      <dgm:t>
        <a:bodyPr/>
        <a:lstStyle/>
        <a:p>
          <a:endParaRPr lang="en-US"/>
        </a:p>
      </dgm:t>
    </dgm:pt>
    <dgm:pt modelId="{4328335E-0894-45C0-921A-03299565F7CE}">
      <dgm:prSet phldrT="[Text]"/>
      <dgm:spPr/>
      <dgm:t>
        <a:bodyPr/>
        <a:lstStyle/>
        <a:p>
          <a:r>
            <a:rPr lang="en-GB" dirty="0" err="1" smtClean="0"/>
            <a:t>Casos</a:t>
          </a:r>
          <a:r>
            <a:rPr lang="en-GB" dirty="0" smtClean="0"/>
            <a:t> de </a:t>
          </a:r>
          <a:r>
            <a:rPr lang="en-GB" dirty="0" err="1" smtClean="0"/>
            <a:t>uso</a:t>
          </a:r>
          <a:r>
            <a:rPr lang="en-GB" dirty="0" smtClean="0"/>
            <a:t> de la </a:t>
          </a:r>
          <a:r>
            <a:rPr lang="en-GB" dirty="0" err="1" smtClean="0"/>
            <a:t>solución</a:t>
          </a:r>
          <a:endParaRPr lang="en-US" dirty="0"/>
        </a:p>
      </dgm:t>
    </dgm:pt>
    <dgm:pt modelId="{439EC436-A7BD-42FE-82A1-2CA49D18819D}" type="parTrans" cxnId="{72015E12-C19C-4837-AEFC-D3980F607F63}">
      <dgm:prSet/>
      <dgm:spPr/>
      <dgm:t>
        <a:bodyPr/>
        <a:lstStyle/>
        <a:p>
          <a:endParaRPr lang="en-US"/>
        </a:p>
      </dgm:t>
    </dgm:pt>
    <dgm:pt modelId="{C7B9D06C-3CE7-4DF5-974F-E4757C2FC903}" type="sibTrans" cxnId="{72015E12-C19C-4837-AEFC-D3980F607F63}">
      <dgm:prSet/>
      <dgm:spPr/>
      <dgm:t>
        <a:bodyPr/>
        <a:lstStyle/>
        <a:p>
          <a:endParaRPr lang="en-US"/>
        </a:p>
      </dgm:t>
    </dgm:pt>
    <dgm:pt modelId="{6ECB3042-FBF6-4F2A-AE70-619930266765}" type="pres">
      <dgm:prSet presAssocID="{75062AFD-FA2C-423B-8588-3110E6CDC507}" presName="Name0" presStyleCnt="0">
        <dgm:presLayoutVars>
          <dgm:chMax val="7"/>
          <dgm:chPref val="7"/>
          <dgm:dir/>
        </dgm:presLayoutVars>
      </dgm:prSet>
      <dgm:spPr/>
      <dgm:t>
        <a:bodyPr/>
        <a:lstStyle/>
        <a:p>
          <a:endParaRPr lang="en-US"/>
        </a:p>
      </dgm:t>
    </dgm:pt>
    <dgm:pt modelId="{22419DFF-E319-4286-B40D-C00A6C2D67E9}" type="pres">
      <dgm:prSet presAssocID="{75062AFD-FA2C-423B-8588-3110E6CDC507}" presName="Name1" presStyleCnt="0"/>
      <dgm:spPr/>
    </dgm:pt>
    <dgm:pt modelId="{44B1D953-C6BB-4748-A976-02C7347FECA9}" type="pres">
      <dgm:prSet presAssocID="{75062AFD-FA2C-423B-8588-3110E6CDC507}" presName="cycle" presStyleCnt="0"/>
      <dgm:spPr/>
    </dgm:pt>
    <dgm:pt modelId="{1CA91FFD-D750-409B-840F-050240D8791D}" type="pres">
      <dgm:prSet presAssocID="{75062AFD-FA2C-423B-8588-3110E6CDC507}" presName="srcNode" presStyleLbl="node1" presStyleIdx="0" presStyleCnt="4"/>
      <dgm:spPr/>
    </dgm:pt>
    <dgm:pt modelId="{A499209B-A766-4095-A453-A8C48BB33043}" type="pres">
      <dgm:prSet presAssocID="{75062AFD-FA2C-423B-8588-3110E6CDC507}" presName="conn" presStyleLbl="parChTrans1D2" presStyleIdx="0" presStyleCnt="1"/>
      <dgm:spPr/>
      <dgm:t>
        <a:bodyPr/>
        <a:lstStyle/>
        <a:p>
          <a:endParaRPr lang="en-US"/>
        </a:p>
      </dgm:t>
    </dgm:pt>
    <dgm:pt modelId="{CE57686C-0A01-4B48-A9D9-1F108DE79BC2}" type="pres">
      <dgm:prSet presAssocID="{75062AFD-FA2C-423B-8588-3110E6CDC507}" presName="extraNode" presStyleLbl="node1" presStyleIdx="0" presStyleCnt="4"/>
      <dgm:spPr/>
    </dgm:pt>
    <dgm:pt modelId="{087B71EA-FF61-4FC4-A80E-A658F41B7312}" type="pres">
      <dgm:prSet presAssocID="{75062AFD-FA2C-423B-8588-3110E6CDC507}" presName="dstNode" presStyleLbl="node1" presStyleIdx="0" presStyleCnt="4"/>
      <dgm:spPr/>
    </dgm:pt>
    <dgm:pt modelId="{1BB2BCB5-925F-409A-8788-55C76D9BB2DB}" type="pres">
      <dgm:prSet presAssocID="{3B2D0373-3AE0-4B61-9763-513EC303DA76}" presName="text_1" presStyleLbl="node1" presStyleIdx="0" presStyleCnt="4">
        <dgm:presLayoutVars>
          <dgm:bulletEnabled val="1"/>
        </dgm:presLayoutVars>
      </dgm:prSet>
      <dgm:spPr/>
      <dgm:t>
        <a:bodyPr/>
        <a:lstStyle/>
        <a:p>
          <a:endParaRPr lang="en-US"/>
        </a:p>
      </dgm:t>
    </dgm:pt>
    <dgm:pt modelId="{8599DBCF-B2A1-430E-A645-7F71376197CA}" type="pres">
      <dgm:prSet presAssocID="{3B2D0373-3AE0-4B61-9763-513EC303DA76}" presName="accent_1" presStyleCnt="0"/>
      <dgm:spPr/>
    </dgm:pt>
    <dgm:pt modelId="{4460798B-F57F-4D2B-BBB4-29B8632D3CAE}" type="pres">
      <dgm:prSet presAssocID="{3B2D0373-3AE0-4B61-9763-513EC303DA76}" presName="accentRepeatNode" presStyleLbl="solidFgAcc1" presStyleIdx="0" presStyleCnt="4"/>
      <dgm:spPr>
        <a:solidFill>
          <a:schemeClr val="accent1"/>
        </a:solidFill>
      </dgm:spPr>
      <dgm:t>
        <a:bodyPr/>
        <a:lstStyle/>
        <a:p>
          <a:endParaRPr lang="en-US"/>
        </a:p>
      </dgm:t>
    </dgm:pt>
    <dgm:pt modelId="{ABCADC67-4FF3-462C-9505-25E33FD687D1}" type="pres">
      <dgm:prSet presAssocID="{4328335E-0894-45C0-921A-03299565F7CE}" presName="text_2" presStyleLbl="node1" presStyleIdx="1" presStyleCnt="4">
        <dgm:presLayoutVars>
          <dgm:bulletEnabled val="1"/>
        </dgm:presLayoutVars>
      </dgm:prSet>
      <dgm:spPr/>
      <dgm:t>
        <a:bodyPr/>
        <a:lstStyle/>
        <a:p>
          <a:endParaRPr lang="en-US"/>
        </a:p>
      </dgm:t>
    </dgm:pt>
    <dgm:pt modelId="{7D5968C4-FB42-49A4-8991-F89C813F0798}" type="pres">
      <dgm:prSet presAssocID="{4328335E-0894-45C0-921A-03299565F7CE}" presName="accent_2" presStyleCnt="0"/>
      <dgm:spPr/>
    </dgm:pt>
    <dgm:pt modelId="{02922992-5476-4161-B4A9-C243DF3B4014}" type="pres">
      <dgm:prSet presAssocID="{4328335E-0894-45C0-921A-03299565F7CE}" presName="accentRepeatNode" presStyleLbl="solidFgAcc1" presStyleIdx="1" presStyleCnt="4"/>
      <dgm:spPr/>
    </dgm:pt>
    <dgm:pt modelId="{A14DDC2A-43CF-4A1B-84E6-524DDA987306}" type="pres">
      <dgm:prSet presAssocID="{DF63C98B-413A-4BE1-BB29-057386D2947D}" presName="text_3" presStyleLbl="node1" presStyleIdx="2" presStyleCnt="4">
        <dgm:presLayoutVars>
          <dgm:bulletEnabled val="1"/>
        </dgm:presLayoutVars>
      </dgm:prSet>
      <dgm:spPr/>
      <dgm:t>
        <a:bodyPr/>
        <a:lstStyle/>
        <a:p>
          <a:endParaRPr lang="en-US"/>
        </a:p>
      </dgm:t>
    </dgm:pt>
    <dgm:pt modelId="{44E98BA0-FE1C-4339-A834-FAB2CF10F4C7}" type="pres">
      <dgm:prSet presAssocID="{DF63C98B-413A-4BE1-BB29-057386D2947D}" presName="accent_3" presStyleCnt="0"/>
      <dgm:spPr/>
    </dgm:pt>
    <dgm:pt modelId="{74918D59-ECC7-41F6-B3D8-19FA49BA318A}" type="pres">
      <dgm:prSet presAssocID="{DF63C98B-413A-4BE1-BB29-057386D2947D}" presName="accentRepeatNode" presStyleLbl="solidFgAcc1" presStyleIdx="2" presStyleCnt="4"/>
      <dgm:spPr/>
    </dgm:pt>
    <dgm:pt modelId="{FF9AC4C3-96FD-474B-8C0B-B3C9540B738F}" type="pres">
      <dgm:prSet presAssocID="{357D8CE3-B6AD-4279-AE7C-9834DA5DF1A9}" presName="text_4" presStyleLbl="node1" presStyleIdx="3" presStyleCnt="4">
        <dgm:presLayoutVars>
          <dgm:bulletEnabled val="1"/>
        </dgm:presLayoutVars>
      </dgm:prSet>
      <dgm:spPr/>
      <dgm:t>
        <a:bodyPr/>
        <a:lstStyle/>
        <a:p>
          <a:endParaRPr lang="es-ES"/>
        </a:p>
      </dgm:t>
    </dgm:pt>
    <dgm:pt modelId="{0224EE78-E570-478B-9971-D1D6D3E3E64D}" type="pres">
      <dgm:prSet presAssocID="{357D8CE3-B6AD-4279-AE7C-9834DA5DF1A9}" presName="accent_4" presStyleCnt="0"/>
      <dgm:spPr/>
    </dgm:pt>
    <dgm:pt modelId="{5EE37760-E544-4691-B03F-511F940BD6E4}" type="pres">
      <dgm:prSet presAssocID="{357D8CE3-B6AD-4279-AE7C-9834DA5DF1A9}" presName="accentRepeatNode" presStyleLbl="solidFgAcc1" presStyleIdx="3" presStyleCnt="4"/>
      <dgm:spPr/>
    </dgm:pt>
  </dgm:ptLst>
  <dgm:cxnLst>
    <dgm:cxn modelId="{590F9869-E898-4986-B0E2-F1D4970EFF93}" srcId="{75062AFD-FA2C-423B-8588-3110E6CDC507}" destId="{DF63C98B-413A-4BE1-BB29-057386D2947D}" srcOrd="2" destOrd="0" parTransId="{A86B1E18-2462-44E6-B7BA-E546CA081CC0}" sibTransId="{FB5A1494-5BCB-4725-86D8-71107CD2B684}"/>
    <dgm:cxn modelId="{E290C6B1-0E71-4D5A-811E-9790F768224D}" type="presOf" srcId="{357D8CE3-B6AD-4279-AE7C-9834DA5DF1A9}" destId="{FF9AC4C3-96FD-474B-8C0B-B3C9540B738F}" srcOrd="0" destOrd="0" presId="urn:microsoft.com/office/officeart/2008/layout/VerticalCurvedList"/>
    <dgm:cxn modelId="{7F055061-FCD2-4D03-B6B0-7EEDB9254F14}" type="presOf" srcId="{DF63C98B-413A-4BE1-BB29-057386D2947D}" destId="{A14DDC2A-43CF-4A1B-84E6-524DDA987306}" srcOrd="0" destOrd="0" presId="urn:microsoft.com/office/officeart/2008/layout/VerticalCurvedList"/>
    <dgm:cxn modelId="{D4859B28-4113-4CC7-A0D9-C69B28C08EEF}" type="presOf" srcId="{4328335E-0894-45C0-921A-03299565F7CE}" destId="{ABCADC67-4FF3-462C-9505-25E33FD687D1}" srcOrd="0" destOrd="0" presId="urn:microsoft.com/office/officeart/2008/layout/VerticalCurvedList"/>
    <dgm:cxn modelId="{B9C6174A-8053-4B15-920A-82A7E59467DF}" srcId="{75062AFD-FA2C-423B-8588-3110E6CDC507}" destId="{357D8CE3-B6AD-4279-AE7C-9834DA5DF1A9}" srcOrd="3" destOrd="0" parTransId="{93B31012-3E1A-4BAB-85D3-BE80BBF7C642}" sibTransId="{D1C56B52-4491-49D0-929D-C8E8AB4FFBB2}"/>
    <dgm:cxn modelId="{933E7E06-D404-493F-BBBC-1D55F530E63B}" type="presOf" srcId="{3B2D0373-3AE0-4B61-9763-513EC303DA76}" destId="{1BB2BCB5-925F-409A-8788-55C76D9BB2DB}" srcOrd="0" destOrd="0" presId="urn:microsoft.com/office/officeart/2008/layout/VerticalCurvedList"/>
    <dgm:cxn modelId="{F9B256C2-D4A1-4034-A2D0-E0AC3DE455FC}" srcId="{75062AFD-FA2C-423B-8588-3110E6CDC507}" destId="{3B2D0373-3AE0-4B61-9763-513EC303DA76}" srcOrd="0" destOrd="0" parTransId="{DB940CA3-44CA-4A3D-B2FC-6FEC73ADE8F1}" sibTransId="{88105BC3-76A0-4027-836B-750C030F7A86}"/>
    <dgm:cxn modelId="{B1B68A07-035B-4D01-B87C-2C59A6A26766}" type="presOf" srcId="{88105BC3-76A0-4027-836B-750C030F7A86}" destId="{A499209B-A766-4095-A453-A8C48BB33043}" srcOrd="0" destOrd="0" presId="urn:microsoft.com/office/officeart/2008/layout/VerticalCurvedList"/>
    <dgm:cxn modelId="{34A32481-4BB8-484A-9AC6-9F81769DEACF}" type="presOf" srcId="{75062AFD-FA2C-423B-8588-3110E6CDC507}" destId="{6ECB3042-FBF6-4F2A-AE70-619930266765}" srcOrd="0" destOrd="0" presId="urn:microsoft.com/office/officeart/2008/layout/VerticalCurvedList"/>
    <dgm:cxn modelId="{72015E12-C19C-4837-AEFC-D3980F607F63}" srcId="{75062AFD-FA2C-423B-8588-3110E6CDC507}" destId="{4328335E-0894-45C0-921A-03299565F7CE}" srcOrd="1" destOrd="0" parTransId="{439EC436-A7BD-42FE-82A1-2CA49D18819D}" sibTransId="{C7B9D06C-3CE7-4DF5-974F-E4757C2FC903}"/>
    <dgm:cxn modelId="{373873C4-8154-4321-9AE3-44758B8AC041}" type="presParOf" srcId="{6ECB3042-FBF6-4F2A-AE70-619930266765}" destId="{22419DFF-E319-4286-B40D-C00A6C2D67E9}" srcOrd="0" destOrd="0" presId="urn:microsoft.com/office/officeart/2008/layout/VerticalCurvedList"/>
    <dgm:cxn modelId="{865492ED-952A-4980-AE8D-26D4EB82FFE7}" type="presParOf" srcId="{22419DFF-E319-4286-B40D-C00A6C2D67E9}" destId="{44B1D953-C6BB-4748-A976-02C7347FECA9}" srcOrd="0" destOrd="0" presId="urn:microsoft.com/office/officeart/2008/layout/VerticalCurvedList"/>
    <dgm:cxn modelId="{B111AD56-2ADE-45EE-ADF8-A02C205C910B}" type="presParOf" srcId="{44B1D953-C6BB-4748-A976-02C7347FECA9}" destId="{1CA91FFD-D750-409B-840F-050240D8791D}" srcOrd="0" destOrd="0" presId="urn:microsoft.com/office/officeart/2008/layout/VerticalCurvedList"/>
    <dgm:cxn modelId="{EF528312-5885-438A-959F-A41422F68E6D}" type="presParOf" srcId="{44B1D953-C6BB-4748-A976-02C7347FECA9}" destId="{A499209B-A766-4095-A453-A8C48BB33043}" srcOrd="1" destOrd="0" presId="urn:microsoft.com/office/officeart/2008/layout/VerticalCurvedList"/>
    <dgm:cxn modelId="{07F5F3B1-5CE0-41DC-93EB-56CD57C47821}" type="presParOf" srcId="{44B1D953-C6BB-4748-A976-02C7347FECA9}" destId="{CE57686C-0A01-4B48-A9D9-1F108DE79BC2}" srcOrd="2" destOrd="0" presId="urn:microsoft.com/office/officeart/2008/layout/VerticalCurvedList"/>
    <dgm:cxn modelId="{7C45DA2A-AA1C-49CD-A6EF-126F2B3F306F}" type="presParOf" srcId="{44B1D953-C6BB-4748-A976-02C7347FECA9}" destId="{087B71EA-FF61-4FC4-A80E-A658F41B7312}" srcOrd="3" destOrd="0" presId="urn:microsoft.com/office/officeart/2008/layout/VerticalCurvedList"/>
    <dgm:cxn modelId="{6786B489-70FC-48B5-AE4C-E262FDF1BBBF}" type="presParOf" srcId="{22419DFF-E319-4286-B40D-C00A6C2D67E9}" destId="{1BB2BCB5-925F-409A-8788-55C76D9BB2DB}" srcOrd="1" destOrd="0" presId="urn:microsoft.com/office/officeart/2008/layout/VerticalCurvedList"/>
    <dgm:cxn modelId="{9AC1E679-1D8D-4F93-A0C6-D0198FC6E944}" type="presParOf" srcId="{22419DFF-E319-4286-B40D-C00A6C2D67E9}" destId="{8599DBCF-B2A1-430E-A645-7F71376197CA}" srcOrd="2" destOrd="0" presId="urn:microsoft.com/office/officeart/2008/layout/VerticalCurvedList"/>
    <dgm:cxn modelId="{77135612-A80B-42C0-8B2D-C6C2A0A78D0C}" type="presParOf" srcId="{8599DBCF-B2A1-430E-A645-7F71376197CA}" destId="{4460798B-F57F-4D2B-BBB4-29B8632D3CAE}" srcOrd="0" destOrd="0" presId="urn:microsoft.com/office/officeart/2008/layout/VerticalCurvedList"/>
    <dgm:cxn modelId="{65108346-C2A2-4822-8583-36062DE0BD73}" type="presParOf" srcId="{22419DFF-E319-4286-B40D-C00A6C2D67E9}" destId="{ABCADC67-4FF3-462C-9505-25E33FD687D1}" srcOrd="3" destOrd="0" presId="urn:microsoft.com/office/officeart/2008/layout/VerticalCurvedList"/>
    <dgm:cxn modelId="{07D57E2D-CE61-487F-B660-3CF57D2C7341}" type="presParOf" srcId="{22419DFF-E319-4286-B40D-C00A6C2D67E9}" destId="{7D5968C4-FB42-49A4-8991-F89C813F0798}" srcOrd="4" destOrd="0" presId="urn:microsoft.com/office/officeart/2008/layout/VerticalCurvedList"/>
    <dgm:cxn modelId="{4055EBAA-DDFA-406E-B4FE-C1BE72B59DF5}" type="presParOf" srcId="{7D5968C4-FB42-49A4-8991-F89C813F0798}" destId="{02922992-5476-4161-B4A9-C243DF3B4014}" srcOrd="0" destOrd="0" presId="urn:microsoft.com/office/officeart/2008/layout/VerticalCurvedList"/>
    <dgm:cxn modelId="{2CA98836-8617-4809-B975-8B680E5F6E13}" type="presParOf" srcId="{22419DFF-E319-4286-B40D-C00A6C2D67E9}" destId="{A14DDC2A-43CF-4A1B-84E6-524DDA987306}" srcOrd="5" destOrd="0" presId="urn:microsoft.com/office/officeart/2008/layout/VerticalCurvedList"/>
    <dgm:cxn modelId="{25472BFC-4092-408B-A681-82FF8D7A27DD}" type="presParOf" srcId="{22419DFF-E319-4286-B40D-C00A6C2D67E9}" destId="{44E98BA0-FE1C-4339-A834-FAB2CF10F4C7}" srcOrd="6" destOrd="0" presId="urn:microsoft.com/office/officeart/2008/layout/VerticalCurvedList"/>
    <dgm:cxn modelId="{56A0E418-F889-4DFF-9007-9F0F4690E861}" type="presParOf" srcId="{44E98BA0-FE1C-4339-A834-FAB2CF10F4C7}" destId="{74918D59-ECC7-41F6-B3D8-19FA49BA318A}" srcOrd="0" destOrd="0" presId="urn:microsoft.com/office/officeart/2008/layout/VerticalCurvedList"/>
    <dgm:cxn modelId="{0C313FAF-291B-437E-9952-35E23EAA05E4}" type="presParOf" srcId="{22419DFF-E319-4286-B40D-C00A6C2D67E9}" destId="{FF9AC4C3-96FD-474B-8C0B-B3C9540B738F}" srcOrd="7" destOrd="0" presId="urn:microsoft.com/office/officeart/2008/layout/VerticalCurvedList"/>
    <dgm:cxn modelId="{21FF9866-0781-45BE-A92B-E83238C6DF2E}" type="presParOf" srcId="{22419DFF-E319-4286-B40D-C00A6C2D67E9}" destId="{0224EE78-E570-478B-9971-D1D6D3E3E64D}" srcOrd="8" destOrd="0" presId="urn:microsoft.com/office/officeart/2008/layout/VerticalCurvedList"/>
    <dgm:cxn modelId="{76BB2AA5-CD03-4906-8B27-59C9215F1BD5}" type="presParOf" srcId="{0224EE78-E570-478B-9971-D1D6D3E3E64D}" destId="{5EE37760-E544-4691-B03F-511F940BD6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062AFD-FA2C-423B-8588-3110E6CDC507}"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3B2D0373-3AE0-4B61-9763-513EC303DA76}">
      <dgm:prSet phldrT="[Text]"/>
      <dgm:spPr/>
      <dgm:t>
        <a:bodyPr/>
        <a:lstStyle/>
        <a:p>
          <a:r>
            <a:rPr lang="en-GB" dirty="0" err="1" smtClean="0"/>
            <a:t>Alianza</a:t>
          </a:r>
          <a:r>
            <a:rPr lang="en-GB" dirty="0" smtClean="0"/>
            <a:t> </a:t>
          </a:r>
          <a:r>
            <a:rPr lang="en-GB" dirty="0" err="1" smtClean="0"/>
            <a:t>estratégica</a:t>
          </a:r>
          <a:r>
            <a:rPr lang="en-GB" dirty="0" smtClean="0"/>
            <a:t> Genesys - Microsoft</a:t>
          </a:r>
          <a:endParaRPr lang="en-US" dirty="0"/>
        </a:p>
      </dgm:t>
    </dgm:pt>
    <dgm:pt modelId="{DB940CA3-44CA-4A3D-B2FC-6FEC73ADE8F1}" type="parTrans" cxnId="{F9B256C2-D4A1-4034-A2D0-E0AC3DE455FC}">
      <dgm:prSet/>
      <dgm:spPr/>
      <dgm:t>
        <a:bodyPr/>
        <a:lstStyle/>
        <a:p>
          <a:endParaRPr lang="en-US"/>
        </a:p>
      </dgm:t>
    </dgm:pt>
    <dgm:pt modelId="{88105BC3-76A0-4027-836B-750C030F7A86}" type="sibTrans" cxnId="{F9B256C2-D4A1-4034-A2D0-E0AC3DE455FC}">
      <dgm:prSet/>
      <dgm:spPr/>
      <dgm:t>
        <a:bodyPr/>
        <a:lstStyle/>
        <a:p>
          <a:endParaRPr lang="en-US"/>
        </a:p>
      </dgm:t>
    </dgm:pt>
    <dgm:pt modelId="{DF63C98B-413A-4BE1-BB29-057386D2947D}">
      <dgm:prSet phldrT="[Text]"/>
      <dgm:spPr/>
      <dgm:t>
        <a:bodyPr/>
        <a:lstStyle/>
        <a:p>
          <a:r>
            <a:rPr lang="en-US" dirty="0" smtClean="0"/>
            <a:t>Multimedia Connector para Skype for Business</a:t>
          </a:r>
          <a:endParaRPr lang="en-US" dirty="0"/>
        </a:p>
      </dgm:t>
    </dgm:pt>
    <dgm:pt modelId="{A86B1E18-2462-44E6-B7BA-E546CA081CC0}" type="parTrans" cxnId="{590F9869-E898-4986-B0E2-F1D4970EFF93}">
      <dgm:prSet/>
      <dgm:spPr/>
      <dgm:t>
        <a:bodyPr/>
        <a:lstStyle/>
        <a:p>
          <a:endParaRPr lang="en-US"/>
        </a:p>
      </dgm:t>
    </dgm:pt>
    <dgm:pt modelId="{FB5A1494-5BCB-4725-86D8-71107CD2B684}" type="sibTrans" cxnId="{590F9869-E898-4986-B0E2-F1D4970EFF93}">
      <dgm:prSet/>
      <dgm:spPr/>
      <dgm:t>
        <a:bodyPr/>
        <a:lstStyle/>
        <a:p>
          <a:endParaRPr lang="en-US"/>
        </a:p>
      </dgm:t>
    </dgm:pt>
    <dgm:pt modelId="{357D8CE3-B6AD-4279-AE7C-9834DA5DF1A9}">
      <dgm:prSet phldrT="[Text]"/>
      <dgm:spPr/>
      <dgm:t>
        <a:bodyPr/>
        <a:lstStyle/>
        <a:p>
          <a:r>
            <a:rPr lang="en-US" dirty="0" smtClean="0"/>
            <a:t>Q&amp;A</a:t>
          </a:r>
          <a:endParaRPr lang="en-US" dirty="0"/>
        </a:p>
      </dgm:t>
    </dgm:pt>
    <dgm:pt modelId="{93B31012-3E1A-4BAB-85D3-BE80BBF7C642}" type="parTrans" cxnId="{B9C6174A-8053-4B15-920A-82A7E59467DF}">
      <dgm:prSet/>
      <dgm:spPr/>
      <dgm:t>
        <a:bodyPr/>
        <a:lstStyle/>
        <a:p>
          <a:endParaRPr lang="en-US"/>
        </a:p>
      </dgm:t>
    </dgm:pt>
    <dgm:pt modelId="{D1C56B52-4491-49D0-929D-C8E8AB4FFBB2}" type="sibTrans" cxnId="{B9C6174A-8053-4B15-920A-82A7E59467DF}">
      <dgm:prSet/>
      <dgm:spPr/>
      <dgm:t>
        <a:bodyPr/>
        <a:lstStyle/>
        <a:p>
          <a:endParaRPr lang="en-US"/>
        </a:p>
      </dgm:t>
    </dgm:pt>
    <dgm:pt modelId="{4328335E-0894-45C0-921A-03299565F7CE}">
      <dgm:prSet phldrT="[Text]"/>
      <dgm:spPr/>
      <dgm:t>
        <a:bodyPr/>
        <a:lstStyle/>
        <a:p>
          <a:r>
            <a:rPr lang="en-GB" dirty="0" err="1" smtClean="0"/>
            <a:t>Casos</a:t>
          </a:r>
          <a:r>
            <a:rPr lang="en-GB" dirty="0" smtClean="0"/>
            <a:t> de </a:t>
          </a:r>
          <a:r>
            <a:rPr lang="en-GB" dirty="0" err="1" smtClean="0"/>
            <a:t>uso</a:t>
          </a:r>
          <a:r>
            <a:rPr lang="en-GB" dirty="0" smtClean="0"/>
            <a:t> de la </a:t>
          </a:r>
          <a:r>
            <a:rPr lang="en-GB" dirty="0" err="1" smtClean="0"/>
            <a:t>solución</a:t>
          </a:r>
          <a:endParaRPr lang="en-US" dirty="0"/>
        </a:p>
      </dgm:t>
    </dgm:pt>
    <dgm:pt modelId="{439EC436-A7BD-42FE-82A1-2CA49D18819D}" type="parTrans" cxnId="{72015E12-C19C-4837-AEFC-D3980F607F63}">
      <dgm:prSet/>
      <dgm:spPr/>
      <dgm:t>
        <a:bodyPr/>
        <a:lstStyle/>
        <a:p>
          <a:endParaRPr lang="en-US"/>
        </a:p>
      </dgm:t>
    </dgm:pt>
    <dgm:pt modelId="{C7B9D06C-3CE7-4DF5-974F-E4757C2FC903}" type="sibTrans" cxnId="{72015E12-C19C-4837-AEFC-D3980F607F63}">
      <dgm:prSet/>
      <dgm:spPr/>
      <dgm:t>
        <a:bodyPr/>
        <a:lstStyle/>
        <a:p>
          <a:endParaRPr lang="en-US"/>
        </a:p>
      </dgm:t>
    </dgm:pt>
    <dgm:pt modelId="{6ECB3042-FBF6-4F2A-AE70-619930266765}" type="pres">
      <dgm:prSet presAssocID="{75062AFD-FA2C-423B-8588-3110E6CDC507}" presName="Name0" presStyleCnt="0">
        <dgm:presLayoutVars>
          <dgm:chMax val="7"/>
          <dgm:chPref val="7"/>
          <dgm:dir/>
        </dgm:presLayoutVars>
      </dgm:prSet>
      <dgm:spPr/>
      <dgm:t>
        <a:bodyPr/>
        <a:lstStyle/>
        <a:p>
          <a:endParaRPr lang="en-US"/>
        </a:p>
      </dgm:t>
    </dgm:pt>
    <dgm:pt modelId="{22419DFF-E319-4286-B40D-C00A6C2D67E9}" type="pres">
      <dgm:prSet presAssocID="{75062AFD-FA2C-423B-8588-3110E6CDC507}" presName="Name1" presStyleCnt="0"/>
      <dgm:spPr/>
    </dgm:pt>
    <dgm:pt modelId="{44B1D953-C6BB-4748-A976-02C7347FECA9}" type="pres">
      <dgm:prSet presAssocID="{75062AFD-FA2C-423B-8588-3110E6CDC507}" presName="cycle" presStyleCnt="0"/>
      <dgm:spPr/>
    </dgm:pt>
    <dgm:pt modelId="{1CA91FFD-D750-409B-840F-050240D8791D}" type="pres">
      <dgm:prSet presAssocID="{75062AFD-FA2C-423B-8588-3110E6CDC507}" presName="srcNode" presStyleLbl="node1" presStyleIdx="0" presStyleCnt="4"/>
      <dgm:spPr/>
    </dgm:pt>
    <dgm:pt modelId="{A499209B-A766-4095-A453-A8C48BB33043}" type="pres">
      <dgm:prSet presAssocID="{75062AFD-FA2C-423B-8588-3110E6CDC507}" presName="conn" presStyleLbl="parChTrans1D2" presStyleIdx="0" presStyleCnt="1"/>
      <dgm:spPr/>
      <dgm:t>
        <a:bodyPr/>
        <a:lstStyle/>
        <a:p>
          <a:endParaRPr lang="en-US"/>
        </a:p>
      </dgm:t>
    </dgm:pt>
    <dgm:pt modelId="{CE57686C-0A01-4B48-A9D9-1F108DE79BC2}" type="pres">
      <dgm:prSet presAssocID="{75062AFD-FA2C-423B-8588-3110E6CDC507}" presName="extraNode" presStyleLbl="node1" presStyleIdx="0" presStyleCnt="4"/>
      <dgm:spPr/>
    </dgm:pt>
    <dgm:pt modelId="{087B71EA-FF61-4FC4-A80E-A658F41B7312}" type="pres">
      <dgm:prSet presAssocID="{75062AFD-FA2C-423B-8588-3110E6CDC507}" presName="dstNode" presStyleLbl="node1" presStyleIdx="0" presStyleCnt="4"/>
      <dgm:spPr/>
    </dgm:pt>
    <dgm:pt modelId="{1BB2BCB5-925F-409A-8788-55C76D9BB2DB}" type="pres">
      <dgm:prSet presAssocID="{3B2D0373-3AE0-4B61-9763-513EC303DA76}" presName="text_1" presStyleLbl="node1" presStyleIdx="0" presStyleCnt="4">
        <dgm:presLayoutVars>
          <dgm:bulletEnabled val="1"/>
        </dgm:presLayoutVars>
      </dgm:prSet>
      <dgm:spPr/>
      <dgm:t>
        <a:bodyPr/>
        <a:lstStyle/>
        <a:p>
          <a:endParaRPr lang="en-US"/>
        </a:p>
      </dgm:t>
    </dgm:pt>
    <dgm:pt modelId="{8599DBCF-B2A1-430E-A645-7F71376197CA}" type="pres">
      <dgm:prSet presAssocID="{3B2D0373-3AE0-4B61-9763-513EC303DA76}" presName="accent_1" presStyleCnt="0"/>
      <dgm:spPr/>
    </dgm:pt>
    <dgm:pt modelId="{4460798B-F57F-4D2B-BBB4-29B8632D3CAE}" type="pres">
      <dgm:prSet presAssocID="{3B2D0373-3AE0-4B61-9763-513EC303DA76}" presName="accentRepeatNode" presStyleLbl="solidFgAcc1" presStyleIdx="0" presStyleCnt="4"/>
      <dgm:spPr/>
    </dgm:pt>
    <dgm:pt modelId="{ABCADC67-4FF3-462C-9505-25E33FD687D1}" type="pres">
      <dgm:prSet presAssocID="{4328335E-0894-45C0-921A-03299565F7CE}" presName="text_2" presStyleLbl="node1" presStyleIdx="1" presStyleCnt="4">
        <dgm:presLayoutVars>
          <dgm:bulletEnabled val="1"/>
        </dgm:presLayoutVars>
      </dgm:prSet>
      <dgm:spPr/>
      <dgm:t>
        <a:bodyPr/>
        <a:lstStyle/>
        <a:p>
          <a:endParaRPr lang="en-US"/>
        </a:p>
      </dgm:t>
    </dgm:pt>
    <dgm:pt modelId="{7D5968C4-FB42-49A4-8991-F89C813F0798}" type="pres">
      <dgm:prSet presAssocID="{4328335E-0894-45C0-921A-03299565F7CE}" presName="accent_2" presStyleCnt="0"/>
      <dgm:spPr/>
    </dgm:pt>
    <dgm:pt modelId="{02922992-5476-4161-B4A9-C243DF3B4014}" type="pres">
      <dgm:prSet presAssocID="{4328335E-0894-45C0-921A-03299565F7CE}" presName="accentRepeatNode" presStyleLbl="solidFgAcc1" presStyleIdx="1" presStyleCnt="4"/>
      <dgm:spPr>
        <a:solidFill>
          <a:schemeClr val="accent1"/>
        </a:solidFill>
      </dgm:spPr>
      <dgm:t>
        <a:bodyPr/>
        <a:lstStyle/>
        <a:p>
          <a:endParaRPr lang="en-US"/>
        </a:p>
      </dgm:t>
    </dgm:pt>
    <dgm:pt modelId="{A14DDC2A-43CF-4A1B-84E6-524DDA987306}" type="pres">
      <dgm:prSet presAssocID="{DF63C98B-413A-4BE1-BB29-057386D2947D}" presName="text_3" presStyleLbl="node1" presStyleIdx="2" presStyleCnt="4">
        <dgm:presLayoutVars>
          <dgm:bulletEnabled val="1"/>
        </dgm:presLayoutVars>
      </dgm:prSet>
      <dgm:spPr/>
      <dgm:t>
        <a:bodyPr/>
        <a:lstStyle/>
        <a:p>
          <a:endParaRPr lang="en-US"/>
        </a:p>
      </dgm:t>
    </dgm:pt>
    <dgm:pt modelId="{44E98BA0-FE1C-4339-A834-FAB2CF10F4C7}" type="pres">
      <dgm:prSet presAssocID="{DF63C98B-413A-4BE1-BB29-057386D2947D}" presName="accent_3" presStyleCnt="0"/>
      <dgm:spPr/>
    </dgm:pt>
    <dgm:pt modelId="{74918D59-ECC7-41F6-B3D8-19FA49BA318A}" type="pres">
      <dgm:prSet presAssocID="{DF63C98B-413A-4BE1-BB29-057386D2947D}" presName="accentRepeatNode" presStyleLbl="solidFgAcc1" presStyleIdx="2" presStyleCnt="4"/>
      <dgm:spPr/>
    </dgm:pt>
    <dgm:pt modelId="{9DAB4E95-DB68-43EA-BF63-F387B2C51A2A}" type="pres">
      <dgm:prSet presAssocID="{357D8CE3-B6AD-4279-AE7C-9834DA5DF1A9}" presName="text_4" presStyleLbl="node1" presStyleIdx="3" presStyleCnt="4">
        <dgm:presLayoutVars>
          <dgm:bulletEnabled val="1"/>
        </dgm:presLayoutVars>
      </dgm:prSet>
      <dgm:spPr/>
      <dgm:t>
        <a:bodyPr/>
        <a:lstStyle/>
        <a:p>
          <a:endParaRPr lang="es-ES"/>
        </a:p>
      </dgm:t>
    </dgm:pt>
    <dgm:pt modelId="{481D7C95-D492-43F4-AAA6-C00B66EC33BF}" type="pres">
      <dgm:prSet presAssocID="{357D8CE3-B6AD-4279-AE7C-9834DA5DF1A9}" presName="accent_4" presStyleCnt="0"/>
      <dgm:spPr/>
    </dgm:pt>
    <dgm:pt modelId="{5EE37760-E544-4691-B03F-511F940BD6E4}" type="pres">
      <dgm:prSet presAssocID="{357D8CE3-B6AD-4279-AE7C-9834DA5DF1A9}" presName="accentRepeatNode" presStyleLbl="solidFgAcc1" presStyleIdx="3" presStyleCnt="4"/>
      <dgm:spPr/>
    </dgm:pt>
  </dgm:ptLst>
  <dgm:cxnLst>
    <dgm:cxn modelId="{5A2B6BA4-870F-44BB-9F36-15CA2FA9DA45}" type="presOf" srcId="{DF63C98B-413A-4BE1-BB29-057386D2947D}" destId="{A14DDC2A-43CF-4A1B-84E6-524DDA987306}" srcOrd="0" destOrd="0" presId="urn:microsoft.com/office/officeart/2008/layout/VerticalCurvedList"/>
    <dgm:cxn modelId="{590F9869-E898-4986-B0E2-F1D4970EFF93}" srcId="{75062AFD-FA2C-423B-8588-3110E6CDC507}" destId="{DF63C98B-413A-4BE1-BB29-057386D2947D}" srcOrd="2" destOrd="0" parTransId="{A86B1E18-2462-44E6-B7BA-E546CA081CC0}" sibTransId="{FB5A1494-5BCB-4725-86D8-71107CD2B684}"/>
    <dgm:cxn modelId="{B18CA24A-6D55-4463-BFB5-3ED192653DB4}" type="presOf" srcId="{357D8CE3-B6AD-4279-AE7C-9834DA5DF1A9}" destId="{9DAB4E95-DB68-43EA-BF63-F387B2C51A2A}" srcOrd="0" destOrd="0" presId="urn:microsoft.com/office/officeart/2008/layout/VerticalCurvedList"/>
    <dgm:cxn modelId="{08663F6B-0E6A-4C2B-A5E3-194FF1827552}" type="presOf" srcId="{3B2D0373-3AE0-4B61-9763-513EC303DA76}" destId="{1BB2BCB5-925F-409A-8788-55C76D9BB2DB}" srcOrd="0" destOrd="0" presId="urn:microsoft.com/office/officeart/2008/layout/VerticalCurvedList"/>
    <dgm:cxn modelId="{0F81E1FB-434E-4D5D-8B9C-1BA612F03B99}" type="presOf" srcId="{4328335E-0894-45C0-921A-03299565F7CE}" destId="{ABCADC67-4FF3-462C-9505-25E33FD687D1}" srcOrd="0" destOrd="0" presId="urn:microsoft.com/office/officeart/2008/layout/VerticalCurvedList"/>
    <dgm:cxn modelId="{B9C6174A-8053-4B15-920A-82A7E59467DF}" srcId="{75062AFD-FA2C-423B-8588-3110E6CDC507}" destId="{357D8CE3-B6AD-4279-AE7C-9834DA5DF1A9}" srcOrd="3" destOrd="0" parTransId="{93B31012-3E1A-4BAB-85D3-BE80BBF7C642}" sibTransId="{D1C56B52-4491-49D0-929D-C8E8AB4FFBB2}"/>
    <dgm:cxn modelId="{19111E5F-A938-4A5A-A4F2-DD2BAC85AB6C}" type="presOf" srcId="{88105BC3-76A0-4027-836B-750C030F7A86}" destId="{A499209B-A766-4095-A453-A8C48BB33043}" srcOrd="0" destOrd="0" presId="urn:microsoft.com/office/officeart/2008/layout/VerticalCurvedList"/>
    <dgm:cxn modelId="{F9B256C2-D4A1-4034-A2D0-E0AC3DE455FC}" srcId="{75062AFD-FA2C-423B-8588-3110E6CDC507}" destId="{3B2D0373-3AE0-4B61-9763-513EC303DA76}" srcOrd="0" destOrd="0" parTransId="{DB940CA3-44CA-4A3D-B2FC-6FEC73ADE8F1}" sibTransId="{88105BC3-76A0-4027-836B-750C030F7A86}"/>
    <dgm:cxn modelId="{C7FE21F8-BF66-4513-AA4E-87D22689808A}" type="presOf" srcId="{75062AFD-FA2C-423B-8588-3110E6CDC507}" destId="{6ECB3042-FBF6-4F2A-AE70-619930266765}" srcOrd="0" destOrd="0" presId="urn:microsoft.com/office/officeart/2008/layout/VerticalCurvedList"/>
    <dgm:cxn modelId="{72015E12-C19C-4837-AEFC-D3980F607F63}" srcId="{75062AFD-FA2C-423B-8588-3110E6CDC507}" destId="{4328335E-0894-45C0-921A-03299565F7CE}" srcOrd="1" destOrd="0" parTransId="{439EC436-A7BD-42FE-82A1-2CA49D18819D}" sibTransId="{C7B9D06C-3CE7-4DF5-974F-E4757C2FC903}"/>
    <dgm:cxn modelId="{800C29AA-0ED9-4595-9C09-F228100A7523}" type="presParOf" srcId="{6ECB3042-FBF6-4F2A-AE70-619930266765}" destId="{22419DFF-E319-4286-B40D-C00A6C2D67E9}" srcOrd="0" destOrd="0" presId="urn:microsoft.com/office/officeart/2008/layout/VerticalCurvedList"/>
    <dgm:cxn modelId="{E4B80C3D-FAC1-41F9-9F65-1F76F9340595}" type="presParOf" srcId="{22419DFF-E319-4286-B40D-C00A6C2D67E9}" destId="{44B1D953-C6BB-4748-A976-02C7347FECA9}" srcOrd="0" destOrd="0" presId="urn:microsoft.com/office/officeart/2008/layout/VerticalCurvedList"/>
    <dgm:cxn modelId="{42A06EC1-9F14-446D-81B5-FB1666F10A68}" type="presParOf" srcId="{44B1D953-C6BB-4748-A976-02C7347FECA9}" destId="{1CA91FFD-D750-409B-840F-050240D8791D}" srcOrd="0" destOrd="0" presId="urn:microsoft.com/office/officeart/2008/layout/VerticalCurvedList"/>
    <dgm:cxn modelId="{AE19EF2D-E423-4DDA-A780-A2DBCA2DBD81}" type="presParOf" srcId="{44B1D953-C6BB-4748-A976-02C7347FECA9}" destId="{A499209B-A766-4095-A453-A8C48BB33043}" srcOrd="1" destOrd="0" presId="urn:microsoft.com/office/officeart/2008/layout/VerticalCurvedList"/>
    <dgm:cxn modelId="{BE70202A-BAD2-4287-B8C8-7ED3643BAD36}" type="presParOf" srcId="{44B1D953-C6BB-4748-A976-02C7347FECA9}" destId="{CE57686C-0A01-4B48-A9D9-1F108DE79BC2}" srcOrd="2" destOrd="0" presId="urn:microsoft.com/office/officeart/2008/layout/VerticalCurvedList"/>
    <dgm:cxn modelId="{7336C516-B43F-4ACD-858A-B2F32CC47911}" type="presParOf" srcId="{44B1D953-C6BB-4748-A976-02C7347FECA9}" destId="{087B71EA-FF61-4FC4-A80E-A658F41B7312}" srcOrd="3" destOrd="0" presId="urn:microsoft.com/office/officeart/2008/layout/VerticalCurvedList"/>
    <dgm:cxn modelId="{4F755CE6-4D7F-4305-98AC-048B22B187CB}" type="presParOf" srcId="{22419DFF-E319-4286-B40D-C00A6C2D67E9}" destId="{1BB2BCB5-925F-409A-8788-55C76D9BB2DB}" srcOrd="1" destOrd="0" presId="urn:microsoft.com/office/officeart/2008/layout/VerticalCurvedList"/>
    <dgm:cxn modelId="{F7D1984F-8899-40D5-9D2E-D89478058A5C}" type="presParOf" srcId="{22419DFF-E319-4286-B40D-C00A6C2D67E9}" destId="{8599DBCF-B2A1-430E-A645-7F71376197CA}" srcOrd="2" destOrd="0" presId="urn:microsoft.com/office/officeart/2008/layout/VerticalCurvedList"/>
    <dgm:cxn modelId="{1EA5E8CA-C596-44CB-B391-2D0E9FE836ED}" type="presParOf" srcId="{8599DBCF-B2A1-430E-A645-7F71376197CA}" destId="{4460798B-F57F-4D2B-BBB4-29B8632D3CAE}" srcOrd="0" destOrd="0" presId="urn:microsoft.com/office/officeart/2008/layout/VerticalCurvedList"/>
    <dgm:cxn modelId="{507A524F-6FBE-4754-9F15-296931B5A8AA}" type="presParOf" srcId="{22419DFF-E319-4286-B40D-C00A6C2D67E9}" destId="{ABCADC67-4FF3-462C-9505-25E33FD687D1}" srcOrd="3" destOrd="0" presId="urn:microsoft.com/office/officeart/2008/layout/VerticalCurvedList"/>
    <dgm:cxn modelId="{9C6FD1C4-213E-4FCC-9C2C-58124030B5CD}" type="presParOf" srcId="{22419DFF-E319-4286-B40D-C00A6C2D67E9}" destId="{7D5968C4-FB42-49A4-8991-F89C813F0798}" srcOrd="4" destOrd="0" presId="urn:microsoft.com/office/officeart/2008/layout/VerticalCurvedList"/>
    <dgm:cxn modelId="{38CCD97B-0E66-4FBE-8ACA-106AC8E45AE0}" type="presParOf" srcId="{7D5968C4-FB42-49A4-8991-F89C813F0798}" destId="{02922992-5476-4161-B4A9-C243DF3B4014}" srcOrd="0" destOrd="0" presId="urn:microsoft.com/office/officeart/2008/layout/VerticalCurvedList"/>
    <dgm:cxn modelId="{9BB9A7F4-EF7E-428A-913B-6BBF062BB6F4}" type="presParOf" srcId="{22419DFF-E319-4286-B40D-C00A6C2D67E9}" destId="{A14DDC2A-43CF-4A1B-84E6-524DDA987306}" srcOrd="5" destOrd="0" presId="urn:microsoft.com/office/officeart/2008/layout/VerticalCurvedList"/>
    <dgm:cxn modelId="{C14EA0EE-2B3E-4F9F-A3A5-78D3A28988B5}" type="presParOf" srcId="{22419DFF-E319-4286-B40D-C00A6C2D67E9}" destId="{44E98BA0-FE1C-4339-A834-FAB2CF10F4C7}" srcOrd="6" destOrd="0" presId="urn:microsoft.com/office/officeart/2008/layout/VerticalCurvedList"/>
    <dgm:cxn modelId="{98BE4706-8EA1-4DEE-852C-DCEA7818172E}" type="presParOf" srcId="{44E98BA0-FE1C-4339-A834-FAB2CF10F4C7}" destId="{74918D59-ECC7-41F6-B3D8-19FA49BA318A}" srcOrd="0" destOrd="0" presId="urn:microsoft.com/office/officeart/2008/layout/VerticalCurvedList"/>
    <dgm:cxn modelId="{995113C2-2F49-4189-BE2F-CB4DBFAD1FE7}" type="presParOf" srcId="{22419DFF-E319-4286-B40D-C00A6C2D67E9}" destId="{9DAB4E95-DB68-43EA-BF63-F387B2C51A2A}" srcOrd="7" destOrd="0" presId="urn:microsoft.com/office/officeart/2008/layout/VerticalCurvedList"/>
    <dgm:cxn modelId="{17560502-9482-437C-AD8D-21AEDEDD99E7}" type="presParOf" srcId="{22419DFF-E319-4286-B40D-C00A6C2D67E9}" destId="{481D7C95-D492-43F4-AAA6-C00B66EC33BF}" srcOrd="8" destOrd="0" presId="urn:microsoft.com/office/officeart/2008/layout/VerticalCurvedList"/>
    <dgm:cxn modelId="{FD825D94-F253-4479-8B4C-976F135D7DCB}" type="presParOf" srcId="{481D7C95-D492-43F4-AAA6-C00B66EC33BF}" destId="{5EE37760-E544-4691-B03F-511F940BD6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062AFD-FA2C-423B-8588-3110E6CDC507}"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3B2D0373-3AE0-4B61-9763-513EC303DA76}">
      <dgm:prSet phldrT="[Text]"/>
      <dgm:spPr/>
      <dgm:t>
        <a:bodyPr/>
        <a:lstStyle/>
        <a:p>
          <a:r>
            <a:rPr lang="en-GB" dirty="0" err="1" smtClean="0"/>
            <a:t>Alianza</a:t>
          </a:r>
          <a:r>
            <a:rPr lang="en-GB" dirty="0" smtClean="0"/>
            <a:t> </a:t>
          </a:r>
          <a:r>
            <a:rPr lang="en-GB" dirty="0" err="1" smtClean="0"/>
            <a:t>estratégica</a:t>
          </a:r>
          <a:r>
            <a:rPr lang="en-GB" dirty="0" smtClean="0"/>
            <a:t> Genesys - Microsoft</a:t>
          </a:r>
          <a:endParaRPr lang="en-US" dirty="0"/>
        </a:p>
      </dgm:t>
    </dgm:pt>
    <dgm:pt modelId="{DB940CA3-44CA-4A3D-B2FC-6FEC73ADE8F1}" type="parTrans" cxnId="{F9B256C2-D4A1-4034-A2D0-E0AC3DE455FC}">
      <dgm:prSet/>
      <dgm:spPr/>
      <dgm:t>
        <a:bodyPr/>
        <a:lstStyle/>
        <a:p>
          <a:endParaRPr lang="en-US"/>
        </a:p>
      </dgm:t>
    </dgm:pt>
    <dgm:pt modelId="{88105BC3-76A0-4027-836B-750C030F7A86}" type="sibTrans" cxnId="{F9B256C2-D4A1-4034-A2D0-E0AC3DE455FC}">
      <dgm:prSet/>
      <dgm:spPr/>
      <dgm:t>
        <a:bodyPr/>
        <a:lstStyle/>
        <a:p>
          <a:endParaRPr lang="en-US"/>
        </a:p>
      </dgm:t>
    </dgm:pt>
    <dgm:pt modelId="{DF63C98B-413A-4BE1-BB29-057386D2947D}">
      <dgm:prSet phldrT="[Text]"/>
      <dgm:spPr/>
      <dgm:t>
        <a:bodyPr/>
        <a:lstStyle/>
        <a:p>
          <a:r>
            <a:rPr lang="en-US" dirty="0" smtClean="0"/>
            <a:t>Multimedia Connector para Skype for Business</a:t>
          </a:r>
          <a:endParaRPr lang="en-US" dirty="0"/>
        </a:p>
      </dgm:t>
    </dgm:pt>
    <dgm:pt modelId="{A86B1E18-2462-44E6-B7BA-E546CA081CC0}" type="parTrans" cxnId="{590F9869-E898-4986-B0E2-F1D4970EFF93}">
      <dgm:prSet/>
      <dgm:spPr/>
      <dgm:t>
        <a:bodyPr/>
        <a:lstStyle/>
        <a:p>
          <a:endParaRPr lang="en-US"/>
        </a:p>
      </dgm:t>
    </dgm:pt>
    <dgm:pt modelId="{FB5A1494-5BCB-4725-86D8-71107CD2B684}" type="sibTrans" cxnId="{590F9869-E898-4986-B0E2-F1D4970EFF93}">
      <dgm:prSet/>
      <dgm:spPr/>
      <dgm:t>
        <a:bodyPr/>
        <a:lstStyle/>
        <a:p>
          <a:endParaRPr lang="en-US"/>
        </a:p>
      </dgm:t>
    </dgm:pt>
    <dgm:pt modelId="{357D8CE3-B6AD-4279-AE7C-9834DA5DF1A9}">
      <dgm:prSet phldrT="[Text]"/>
      <dgm:spPr/>
      <dgm:t>
        <a:bodyPr/>
        <a:lstStyle/>
        <a:p>
          <a:r>
            <a:rPr lang="en-US" dirty="0" smtClean="0"/>
            <a:t>Q&amp;A</a:t>
          </a:r>
          <a:endParaRPr lang="en-US" dirty="0"/>
        </a:p>
      </dgm:t>
    </dgm:pt>
    <dgm:pt modelId="{93B31012-3E1A-4BAB-85D3-BE80BBF7C642}" type="parTrans" cxnId="{B9C6174A-8053-4B15-920A-82A7E59467DF}">
      <dgm:prSet/>
      <dgm:spPr/>
      <dgm:t>
        <a:bodyPr/>
        <a:lstStyle/>
        <a:p>
          <a:endParaRPr lang="en-US"/>
        </a:p>
      </dgm:t>
    </dgm:pt>
    <dgm:pt modelId="{D1C56B52-4491-49D0-929D-C8E8AB4FFBB2}" type="sibTrans" cxnId="{B9C6174A-8053-4B15-920A-82A7E59467DF}">
      <dgm:prSet/>
      <dgm:spPr/>
      <dgm:t>
        <a:bodyPr/>
        <a:lstStyle/>
        <a:p>
          <a:endParaRPr lang="en-US"/>
        </a:p>
      </dgm:t>
    </dgm:pt>
    <dgm:pt modelId="{4328335E-0894-45C0-921A-03299565F7CE}">
      <dgm:prSet phldrT="[Text]"/>
      <dgm:spPr/>
      <dgm:t>
        <a:bodyPr/>
        <a:lstStyle/>
        <a:p>
          <a:r>
            <a:rPr lang="en-GB" dirty="0" err="1" smtClean="0"/>
            <a:t>Casos</a:t>
          </a:r>
          <a:r>
            <a:rPr lang="en-GB" dirty="0" smtClean="0"/>
            <a:t> de </a:t>
          </a:r>
          <a:r>
            <a:rPr lang="en-GB" dirty="0" err="1" smtClean="0"/>
            <a:t>uso</a:t>
          </a:r>
          <a:r>
            <a:rPr lang="en-GB" dirty="0" smtClean="0"/>
            <a:t> de la </a:t>
          </a:r>
          <a:r>
            <a:rPr lang="en-GB" dirty="0" err="1" smtClean="0"/>
            <a:t>solución</a:t>
          </a:r>
          <a:endParaRPr lang="en-US" dirty="0"/>
        </a:p>
      </dgm:t>
    </dgm:pt>
    <dgm:pt modelId="{439EC436-A7BD-42FE-82A1-2CA49D18819D}" type="parTrans" cxnId="{72015E12-C19C-4837-AEFC-D3980F607F63}">
      <dgm:prSet/>
      <dgm:spPr/>
      <dgm:t>
        <a:bodyPr/>
        <a:lstStyle/>
        <a:p>
          <a:endParaRPr lang="en-US"/>
        </a:p>
      </dgm:t>
    </dgm:pt>
    <dgm:pt modelId="{C7B9D06C-3CE7-4DF5-974F-E4757C2FC903}" type="sibTrans" cxnId="{72015E12-C19C-4837-AEFC-D3980F607F63}">
      <dgm:prSet/>
      <dgm:spPr/>
      <dgm:t>
        <a:bodyPr/>
        <a:lstStyle/>
        <a:p>
          <a:endParaRPr lang="en-US"/>
        </a:p>
      </dgm:t>
    </dgm:pt>
    <dgm:pt modelId="{6ECB3042-FBF6-4F2A-AE70-619930266765}" type="pres">
      <dgm:prSet presAssocID="{75062AFD-FA2C-423B-8588-3110E6CDC507}" presName="Name0" presStyleCnt="0">
        <dgm:presLayoutVars>
          <dgm:chMax val="7"/>
          <dgm:chPref val="7"/>
          <dgm:dir/>
        </dgm:presLayoutVars>
      </dgm:prSet>
      <dgm:spPr/>
      <dgm:t>
        <a:bodyPr/>
        <a:lstStyle/>
        <a:p>
          <a:endParaRPr lang="en-US"/>
        </a:p>
      </dgm:t>
    </dgm:pt>
    <dgm:pt modelId="{22419DFF-E319-4286-B40D-C00A6C2D67E9}" type="pres">
      <dgm:prSet presAssocID="{75062AFD-FA2C-423B-8588-3110E6CDC507}" presName="Name1" presStyleCnt="0"/>
      <dgm:spPr/>
    </dgm:pt>
    <dgm:pt modelId="{44B1D953-C6BB-4748-A976-02C7347FECA9}" type="pres">
      <dgm:prSet presAssocID="{75062AFD-FA2C-423B-8588-3110E6CDC507}" presName="cycle" presStyleCnt="0"/>
      <dgm:spPr/>
    </dgm:pt>
    <dgm:pt modelId="{1CA91FFD-D750-409B-840F-050240D8791D}" type="pres">
      <dgm:prSet presAssocID="{75062AFD-FA2C-423B-8588-3110E6CDC507}" presName="srcNode" presStyleLbl="node1" presStyleIdx="0" presStyleCnt="4"/>
      <dgm:spPr/>
    </dgm:pt>
    <dgm:pt modelId="{A499209B-A766-4095-A453-A8C48BB33043}" type="pres">
      <dgm:prSet presAssocID="{75062AFD-FA2C-423B-8588-3110E6CDC507}" presName="conn" presStyleLbl="parChTrans1D2" presStyleIdx="0" presStyleCnt="1"/>
      <dgm:spPr/>
      <dgm:t>
        <a:bodyPr/>
        <a:lstStyle/>
        <a:p>
          <a:endParaRPr lang="en-US"/>
        </a:p>
      </dgm:t>
    </dgm:pt>
    <dgm:pt modelId="{CE57686C-0A01-4B48-A9D9-1F108DE79BC2}" type="pres">
      <dgm:prSet presAssocID="{75062AFD-FA2C-423B-8588-3110E6CDC507}" presName="extraNode" presStyleLbl="node1" presStyleIdx="0" presStyleCnt="4"/>
      <dgm:spPr/>
    </dgm:pt>
    <dgm:pt modelId="{087B71EA-FF61-4FC4-A80E-A658F41B7312}" type="pres">
      <dgm:prSet presAssocID="{75062AFD-FA2C-423B-8588-3110E6CDC507}" presName="dstNode" presStyleLbl="node1" presStyleIdx="0" presStyleCnt="4"/>
      <dgm:spPr/>
    </dgm:pt>
    <dgm:pt modelId="{1BB2BCB5-925F-409A-8788-55C76D9BB2DB}" type="pres">
      <dgm:prSet presAssocID="{3B2D0373-3AE0-4B61-9763-513EC303DA76}" presName="text_1" presStyleLbl="node1" presStyleIdx="0" presStyleCnt="4">
        <dgm:presLayoutVars>
          <dgm:bulletEnabled val="1"/>
        </dgm:presLayoutVars>
      </dgm:prSet>
      <dgm:spPr/>
      <dgm:t>
        <a:bodyPr/>
        <a:lstStyle/>
        <a:p>
          <a:endParaRPr lang="en-US"/>
        </a:p>
      </dgm:t>
    </dgm:pt>
    <dgm:pt modelId="{8599DBCF-B2A1-430E-A645-7F71376197CA}" type="pres">
      <dgm:prSet presAssocID="{3B2D0373-3AE0-4B61-9763-513EC303DA76}" presName="accent_1" presStyleCnt="0"/>
      <dgm:spPr/>
    </dgm:pt>
    <dgm:pt modelId="{4460798B-F57F-4D2B-BBB4-29B8632D3CAE}" type="pres">
      <dgm:prSet presAssocID="{3B2D0373-3AE0-4B61-9763-513EC303DA76}" presName="accentRepeatNode" presStyleLbl="solidFgAcc1" presStyleIdx="0" presStyleCnt="4"/>
      <dgm:spPr/>
    </dgm:pt>
    <dgm:pt modelId="{ABCADC67-4FF3-462C-9505-25E33FD687D1}" type="pres">
      <dgm:prSet presAssocID="{4328335E-0894-45C0-921A-03299565F7CE}" presName="text_2" presStyleLbl="node1" presStyleIdx="1" presStyleCnt="4">
        <dgm:presLayoutVars>
          <dgm:bulletEnabled val="1"/>
        </dgm:presLayoutVars>
      </dgm:prSet>
      <dgm:spPr/>
      <dgm:t>
        <a:bodyPr/>
        <a:lstStyle/>
        <a:p>
          <a:endParaRPr lang="en-US"/>
        </a:p>
      </dgm:t>
    </dgm:pt>
    <dgm:pt modelId="{7D5968C4-FB42-49A4-8991-F89C813F0798}" type="pres">
      <dgm:prSet presAssocID="{4328335E-0894-45C0-921A-03299565F7CE}" presName="accent_2" presStyleCnt="0"/>
      <dgm:spPr/>
    </dgm:pt>
    <dgm:pt modelId="{02922992-5476-4161-B4A9-C243DF3B4014}" type="pres">
      <dgm:prSet presAssocID="{4328335E-0894-45C0-921A-03299565F7CE}" presName="accentRepeatNode" presStyleLbl="solidFgAcc1" presStyleIdx="1" presStyleCnt="4"/>
      <dgm:spPr/>
    </dgm:pt>
    <dgm:pt modelId="{A14DDC2A-43CF-4A1B-84E6-524DDA987306}" type="pres">
      <dgm:prSet presAssocID="{DF63C98B-413A-4BE1-BB29-057386D2947D}" presName="text_3" presStyleLbl="node1" presStyleIdx="2" presStyleCnt="4">
        <dgm:presLayoutVars>
          <dgm:bulletEnabled val="1"/>
        </dgm:presLayoutVars>
      </dgm:prSet>
      <dgm:spPr/>
      <dgm:t>
        <a:bodyPr/>
        <a:lstStyle/>
        <a:p>
          <a:endParaRPr lang="en-US"/>
        </a:p>
      </dgm:t>
    </dgm:pt>
    <dgm:pt modelId="{44E98BA0-FE1C-4339-A834-FAB2CF10F4C7}" type="pres">
      <dgm:prSet presAssocID="{DF63C98B-413A-4BE1-BB29-057386D2947D}" presName="accent_3" presStyleCnt="0"/>
      <dgm:spPr/>
    </dgm:pt>
    <dgm:pt modelId="{74918D59-ECC7-41F6-B3D8-19FA49BA318A}" type="pres">
      <dgm:prSet presAssocID="{DF63C98B-413A-4BE1-BB29-057386D2947D}" presName="accentRepeatNode" presStyleLbl="solidFgAcc1" presStyleIdx="2" presStyleCnt="4"/>
      <dgm:spPr>
        <a:solidFill>
          <a:schemeClr val="accent1"/>
        </a:solidFill>
      </dgm:spPr>
      <dgm:t>
        <a:bodyPr/>
        <a:lstStyle/>
        <a:p>
          <a:endParaRPr lang="en-US"/>
        </a:p>
      </dgm:t>
    </dgm:pt>
    <dgm:pt modelId="{62B4B181-EB52-4358-BB34-2F3D8944D00B}" type="pres">
      <dgm:prSet presAssocID="{357D8CE3-B6AD-4279-AE7C-9834DA5DF1A9}" presName="text_4" presStyleLbl="node1" presStyleIdx="3" presStyleCnt="4">
        <dgm:presLayoutVars>
          <dgm:bulletEnabled val="1"/>
        </dgm:presLayoutVars>
      </dgm:prSet>
      <dgm:spPr/>
      <dgm:t>
        <a:bodyPr/>
        <a:lstStyle/>
        <a:p>
          <a:endParaRPr lang="es-ES"/>
        </a:p>
      </dgm:t>
    </dgm:pt>
    <dgm:pt modelId="{CBC53F25-F5B3-4842-B2A5-5DEDEB02863C}" type="pres">
      <dgm:prSet presAssocID="{357D8CE3-B6AD-4279-AE7C-9834DA5DF1A9}" presName="accent_4" presStyleCnt="0"/>
      <dgm:spPr/>
    </dgm:pt>
    <dgm:pt modelId="{5EE37760-E544-4691-B03F-511F940BD6E4}" type="pres">
      <dgm:prSet presAssocID="{357D8CE3-B6AD-4279-AE7C-9834DA5DF1A9}" presName="accentRepeatNode" presStyleLbl="solidFgAcc1" presStyleIdx="3" presStyleCnt="4"/>
      <dgm:spPr/>
    </dgm:pt>
  </dgm:ptLst>
  <dgm:cxnLst>
    <dgm:cxn modelId="{DC0C47DD-1C95-46DC-A9FC-58269A138CF4}" type="presOf" srcId="{75062AFD-FA2C-423B-8588-3110E6CDC507}" destId="{6ECB3042-FBF6-4F2A-AE70-619930266765}" srcOrd="0" destOrd="0" presId="urn:microsoft.com/office/officeart/2008/layout/VerticalCurvedList"/>
    <dgm:cxn modelId="{3D6FD7E0-7E37-4C71-BF1D-97B8969B989E}" type="presOf" srcId="{4328335E-0894-45C0-921A-03299565F7CE}" destId="{ABCADC67-4FF3-462C-9505-25E33FD687D1}" srcOrd="0" destOrd="0" presId="urn:microsoft.com/office/officeart/2008/layout/VerticalCurvedList"/>
    <dgm:cxn modelId="{590F9869-E898-4986-B0E2-F1D4970EFF93}" srcId="{75062AFD-FA2C-423B-8588-3110E6CDC507}" destId="{DF63C98B-413A-4BE1-BB29-057386D2947D}" srcOrd="2" destOrd="0" parTransId="{A86B1E18-2462-44E6-B7BA-E546CA081CC0}" sibTransId="{FB5A1494-5BCB-4725-86D8-71107CD2B684}"/>
    <dgm:cxn modelId="{D72023D2-6AB5-4926-B552-1A5C9FD09CE9}" type="presOf" srcId="{3B2D0373-3AE0-4B61-9763-513EC303DA76}" destId="{1BB2BCB5-925F-409A-8788-55C76D9BB2DB}" srcOrd="0" destOrd="0" presId="urn:microsoft.com/office/officeart/2008/layout/VerticalCurvedList"/>
    <dgm:cxn modelId="{54614809-69B9-417B-A70B-2B03BE2BE639}" type="presOf" srcId="{88105BC3-76A0-4027-836B-750C030F7A86}" destId="{A499209B-A766-4095-A453-A8C48BB33043}" srcOrd="0" destOrd="0" presId="urn:microsoft.com/office/officeart/2008/layout/VerticalCurvedList"/>
    <dgm:cxn modelId="{52117898-AC24-48DF-A33C-CF9146ECF270}" type="presOf" srcId="{DF63C98B-413A-4BE1-BB29-057386D2947D}" destId="{A14DDC2A-43CF-4A1B-84E6-524DDA987306}" srcOrd="0" destOrd="0" presId="urn:microsoft.com/office/officeart/2008/layout/VerticalCurvedList"/>
    <dgm:cxn modelId="{B9C6174A-8053-4B15-920A-82A7E59467DF}" srcId="{75062AFD-FA2C-423B-8588-3110E6CDC507}" destId="{357D8CE3-B6AD-4279-AE7C-9834DA5DF1A9}" srcOrd="3" destOrd="0" parTransId="{93B31012-3E1A-4BAB-85D3-BE80BBF7C642}" sibTransId="{D1C56B52-4491-49D0-929D-C8E8AB4FFBB2}"/>
    <dgm:cxn modelId="{F9B256C2-D4A1-4034-A2D0-E0AC3DE455FC}" srcId="{75062AFD-FA2C-423B-8588-3110E6CDC507}" destId="{3B2D0373-3AE0-4B61-9763-513EC303DA76}" srcOrd="0" destOrd="0" parTransId="{DB940CA3-44CA-4A3D-B2FC-6FEC73ADE8F1}" sibTransId="{88105BC3-76A0-4027-836B-750C030F7A86}"/>
    <dgm:cxn modelId="{62342803-2421-47C7-911C-4B4288D8A866}" type="presOf" srcId="{357D8CE3-B6AD-4279-AE7C-9834DA5DF1A9}" destId="{62B4B181-EB52-4358-BB34-2F3D8944D00B}" srcOrd="0" destOrd="0" presId="urn:microsoft.com/office/officeart/2008/layout/VerticalCurvedList"/>
    <dgm:cxn modelId="{72015E12-C19C-4837-AEFC-D3980F607F63}" srcId="{75062AFD-FA2C-423B-8588-3110E6CDC507}" destId="{4328335E-0894-45C0-921A-03299565F7CE}" srcOrd="1" destOrd="0" parTransId="{439EC436-A7BD-42FE-82A1-2CA49D18819D}" sibTransId="{C7B9D06C-3CE7-4DF5-974F-E4757C2FC903}"/>
    <dgm:cxn modelId="{C0139F93-C10A-44ED-8768-307122122B3F}" type="presParOf" srcId="{6ECB3042-FBF6-4F2A-AE70-619930266765}" destId="{22419DFF-E319-4286-B40D-C00A6C2D67E9}" srcOrd="0" destOrd="0" presId="urn:microsoft.com/office/officeart/2008/layout/VerticalCurvedList"/>
    <dgm:cxn modelId="{0D97C415-9D97-4463-B914-A6FFB50BE1A0}" type="presParOf" srcId="{22419DFF-E319-4286-B40D-C00A6C2D67E9}" destId="{44B1D953-C6BB-4748-A976-02C7347FECA9}" srcOrd="0" destOrd="0" presId="urn:microsoft.com/office/officeart/2008/layout/VerticalCurvedList"/>
    <dgm:cxn modelId="{6201929F-E29F-4269-A304-8FD1324B4768}" type="presParOf" srcId="{44B1D953-C6BB-4748-A976-02C7347FECA9}" destId="{1CA91FFD-D750-409B-840F-050240D8791D}" srcOrd="0" destOrd="0" presId="urn:microsoft.com/office/officeart/2008/layout/VerticalCurvedList"/>
    <dgm:cxn modelId="{40DE322B-AD75-4DD7-BC0F-EFED2B91EEAB}" type="presParOf" srcId="{44B1D953-C6BB-4748-A976-02C7347FECA9}" destId="{A499209B-A766-4095-A453-A8C48BB33043}" srcOrd="1" destOrd="0" presId="urn:microsoft.com/office/officeart/2008/layout/VerticalCurvedList"/>
    <dgm:cxn modelId="{1E310497-9FD7-4A7A-95DC-1C6EAD9636C2}" type="presParOf" srcId="{44B1D953-C6BB-4748-A976-02C7347FECA9}" destId="{CE57686C-0A01-4B48-A9D9-1F108DE79BC2}" srcOrd="2" destOrd="0" presId="urn:microsoft.com/office/officeart/2008/layout/VerticalCurvedList"/>
    <dgm:cxn modelId="{6D1EC674-1364-40C5-AE32-75F534DE2700}" type="presParOf" srcId="{44B1D953-C6BB-4748-A976-02C7347FECA9}" destId="{087B71EA-FF61-4FC4-A80E-A658F41B7312}" srcOrd="3" destOrd="0" presId="urn:microsoft.com/office/officeart/2008/layout/VerticalCurvedList"/>
    <dgm:cxn modelId="{F6C35A5A-545C-4475-B9C0-5555DDE3C881}" type="presParOf" srcId="{22419DFF-E319-4286-B40D-C00A6C2D67E9}" destId="{1BB2BCB5-925F-409A-8788-55C76D9BB2DB}" srcOrd="1" destOrd="0" presId="urn:microsoft.com/office/officeart/2008/layout/VerticalCurvedList"/>
    <dgm:cxn modelId="{0B0AAED5-687A-4F61-9764-4D8F2F0C07EB}" type="presParOf" srcId="{22419DFF-E319-4286-B40D-C00A6C2D67E9}" destId="{8599DBCF-B2A1-430E-A645-7F71376197CA}" srcOrd="2" destOrd="0" presId="urn:microsoft.com/office/officeart/2008/layout/VerticalCurvedList"/>
    <dgm:cxn modelId="{BFFF2EF8-DB49-48A8-B057-8A168BD3B20F}" type="presParOf" srcId="{8599DBCF-B2A1-430E-A645-7F71376197CA}" destId="{4460798B-F57F-4D2B-BBB4-29B8632D3CAE}" srcOrd="0" destOrd="0" presId="urn:microsoft.com/office/officeart/2008/layout/VerticalCurvedList"/>
    <dgm:cxn modelId="{68486979-4828-4B62-B060-207041DB47EF}" type="presParOf" srcId="{22419DFF-E319-4286-B40D-C00A6C2D67E9}" destId="{ABCADC67-4FF3-462C-9505-25E33FD687D1}" srcOrd="3" destOrd="0" presId="urn:microsoft.com/office/officeart/2008/layout/VerticalCurvedList"/>
    <dgm:cxn modelId="{A96D1C61-D1B8-4854-8500-68EBC83E8FFC}" type="presParOf" srcId="{22419DFF-E319-4286-B40D-C00A6C2D67E9}" destId="{7D5968C4-FB42-49A4-8991-F89C813F0798}" srcOrd="4" destOrd="0" presId="urn:microsoft.com/office/officeart/2008/layout/VerticalCurvedList"/>
    <dgm:cxn modelId="{C4C3778B-CA42-4E9B-B463-6B95C659F31B}" type="presParOf" srcId="{7D5968C4-FB42-49A4-8991-F89C813F0798}" destId="{02922992-5476-4161-B4A9-C243DF3B4014}" srcOrd="0" destOrd="0" presId="urn:microsoft.com/office/officeart/2008/layout/VerticalCurvedList"/>
    <dgm:cxn modelId="{6D2E6080-2AE3-4755-A41D-06CF1223C0B4}" type="presParOf" srcId="{22419DFF-E319-4286-B40D-C00A6C2D67E9}" destId="{A14DDC2A-43CF-4A1B-84E6-524DDA987306}" srcOrd="5" destOrd="0" presId="urn:microsoft.com/office/officeart/2008/layout/VerticalCurvedList"/>
    <dgm:cxn modelId="{55BF858F-0029-4E77-9FDA-E9B79292A9DE}" type="presParOf" srcId="{22419DFF-E319-4286-B40D-C00A6C2D67E9}" destId="{44E98BA0-FE1C-4339-A834-FAB2CF10F4C7}" srcOrd="6" destOrd="0" presId="urn:microsoft.com/office/officeart/2008/layout/VerticalCurvedList"/>
    <dgm:cxn modelId="{5FF2F6DA-BA68-450F-B195-34DE3D027B96}" type="presParOf" srcId="{44E98BA0-FE1C-4339-A834-FAB2CF10F4C7}" destId="{74918D59-ECC7-41F6-B3D8-19FA49BA318A}" srcOrd="0" destOrd="0" presId="urn:microsoft.com/office/officeart/2008/layout/VerticalCurvedList"/>
    <dgm:cxn modelId="{EC95CDD5-4D99-425E-994D-D5641949C388}" type="presParOf" srcId="{22419DFF-E319-4286-B40D-C00A6C2D67E9}" destId="{62B4B181-EB52-4358-BB34-2F3D8944D00B}" srcOrd="7" destOrd="0" presId="urn:microsoft.com/office/officeart/2008/layout/VerticalCurvedList"/>
    <dgm:cxn modelId="{3B857D13-A065-4409-996D-207D00B34265}" type="presParOf" srcId="{22419DFF-E319-4286-B40D-C00A6C2D67E9}" destId="{CBC53F25-F5B3-4842-B2A5-5DEDEB02863C}" srcOrd="8" destOrd="0" presId="urn:microsoft.com/office/officeart/2008/layout/VerticalCurvedList"/>
    <dgm:cxn modelId="{CB8E127F-91AA-4E2C-B560-88E84F11952C}" type="presParOf" srcId="{CBC53F25-F5B3-4842-B2A5-5DEDEB02863C}" destId="{5EE37760-E544-4691-B03F-511F940BD6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62AFD-FA2C-423B-8588-3110E6CDC507}"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3B2D0373-3AE0-4B61-9763-513EC303DA76}">
      <dgm:prSet phldrT="[Text]"/>
      <dgm:spPr/>
      <dgm:t>
        <a:bodyPr/>
        <a:lstStyle/>
        <a:p>
          <a:r>
            <a:rPr lang="en-GB" dirty="0" err="1" smtClean="0"/>
            <a:t>Alianza</a:t>
          </a:r>
          <a:r>
            <a:rPr lang="en-GB" dirty="0" smtClean="0"/>
            <a:t> </a:t>
          </a:r>
          <a:r>
            <a:rPr lang="en-GB" dirty="0" err="1" smtClean="0"/>
            <a:t>estratégica</a:t>
          </a:r>
          <a:r>
            <a:rPr lang="en-GB" dirty="0" smtClean="0"/>
            <a:t> Genesys - Microsoft</a:t>
          </a:r>
          <a:endParaRPr lang="en-US" dirty="0"/>
        </a:p>
      </dgm:t>
    </dgm:pt>
    <dgm:pt modelId="{DB940CA3-44CA-4A3D-B2FC-6FEC73ADE8F1}" type="parTrans" cxnId="{F9B256C2-D4A1-4034-A2D0-E0AC3DE455FC}">
      <dgm:prSet/>
      <dgm:spPr/>
      <dgm:t>
        <a:bodyPr/>
        <a:lstStyle/>
        <a:p>
          <a:endParaRPr lang="en-US"/>
        </a:p>
      </dgm:t>
    </dgm:pt>
    <dgm:pt modelId="{88105BC3-76A0-4027-836B-750C030F7A86}" type="sibTrans" cxnId="{F9B256C2-D4A1-4034-A2D0-E0AC3DE455FC}">
      <dgm:prSet/>
      <dgm:spPr/>
      <dgm:t>
        <a:bodyPr/>
        <a:lstStyle/>
        <a:p>
          <a:endParaRPr lang="en-US"/>
        </a:p>
      </dgm:t>
    </dgm:pt>
    <dgm:pt modelId="{DF63C98B-413A-4BE1-BB29-057386D2947D}">
      <dgm:prSet phldrT="[Text]"/>
      <dgm:spPr/>
      <dgm:t>
        <a:bodyPr/>
        <a:lstStyle/>
        <a:p>
          <a:r>
            <a:rPr lang="en-US" dirty="0" smtClean="0"/>
            <a:t>Multimedia Connector para Skype for Business</a:t>
          </a:r>
          <a:endParaRPr lang="en-US" dirty="0"/>
        </a:p>
      </dgm:t>
    </dgm:pt>
    <dgm:pt modelId="{A86B1E18-2462-44E6-B7BA-E546CA081CC0}" type="parTrans" cxnId="{590F9869-E898-4986-B0E2-F1D4970EFF93}">
      <dgm:prSet/>
      <dgm:spPr/>
      <dgm:t>
        <a:bodyPr/>
        <a:lstStyle/>
        <a:p>
          <a:endParaRPr lang="en-US"/>
        </a:p>
      </dgm:t>
    </dgm:pt>
    <dgm:pt modelId="{FB5A1494-5BCB-4725-86D8-71107CD2B684}" type="sibTrans" cxnId="{590F9869-E898-4986-B0E2-F1D4970EFF93}">
      <dgm:prSet/>
      <dgm:spPr/>
      <dgm:t>
        <a:bodyPr/>
        <a:lstStyle/>
        <a:p>
          <a:endParaRPr lang="en-US"/>
        </a:p>
      </dgm:t>
    </dgm:pt>
    <dgm:pt modelId="{357D8CE3-B6AD-4279-AE7C-9834DA5DF1A9}">
      <dgm:prSet phldrT="[Text]"/>
      <dgm:spPr/>
      <dgm:t>
        <a:bodyPr/>
        <a:lstStyle/>
        <a:p>
          <a:r>
            <a:rPr lang="en-US" dirty="0" smtClean="0"/>
            <a:t>Q&amp;A</a:t>
          </a:r>
          <a:endParaRPr lang="en-US" dirty="0"/>
        </a:p>
      </dgm:t>
    </dgm:pt>
    <dgm:pt modelId="{93B31012-3E1A-4BAB-85D3-BE80BBF7C642}" type="parTrans" cxnId="{B9C6174A-8053-4B15-920A-82A7E59467DF}">
      <dgm:prSet/>
      <dgm:spPr/>
      <dgm:t>
        <a:bodyPr/>
        <a:lstStyle/>
        <a:p>
          <a:endParaRPr lang="en-US"/>
        </a:p>
      </dgm:t>
    </dgm:pt>
    <dgm:pt modelId="{D1C56B52-4491-49D0-929D-C8E8AB4FFBB2}" type="sibTrans" cxnId="{B9C6174A-8053-4B15-920A-82A7E59467DF}">
      <dgm:prSet/>
      <dgm:spPr/>
      <dgm:t>
        <a:bodyPr/>
        <a:lstStyle/>
        <a:p>
          <a:endParaRPr lang="en-US"/>
        </a:p>
      </dgm:t>
    </dgm:pt>
    <dgm:pt modelId="{4328335E-0894-45C0-921A-03299565F7CE}">
      <dgm:prSet phldrT="[Text]"/>
      <dgm:spPr/>
      <dgm:t>
        <a:bodyPr/>
        <a:lstStyle/>
        <a:p>
          <a:r>
            <a:rPr lang="en-GB" dirty="0" err="1" smtClean="0"/>
            <a:t>Casos</a:t>
          </a:r>
          <a:r>
            <a:rPr lang="en-GB" dirty="0" smtClean="0"/>
            <a:t> de </a:t>
          </a:r>
          <a:r>
            <a:rPr lang="en-GB" dirty="0" err="1" smtClean="0"/>
            <a:t>uso</a:t>
          </a:r>
          <a:r>
            <a:rPr lang="en-GB" dirty="0" smtClean="0"/>
            <a:t> de la </a:t>
          </a:r>
          <a:r>
            <a:rPr lang="en-GB" dirty="0" err="1" smtClean="0"/>
            <a:t>solución</a:t>
          </a:r>
          <a:endParaRPr lang="en-US" dirty="0"/>
        </a:p>
      </dgm:t>
    </dgm:pt>
    <dgm:pt modelId="{439EC436-A7BD-42FE-82A1-2CA49D18819D}" type="parTrans" cxnId="{72015E12-C19C-4837-AEFC-D3980F607F63}">
      <dgm:prSet/>
      <dgm:spPr/>
      <dgm:t>
        <a:bodyPr/>
        <a:lstStyle/>
        <a:p>
          <a:endParaRPr lang="en-US"/>
        </a:p>
      </dgm:t>
    </dgm:pt>
    <dgm:pt modelId="{C7B9D06C-3CE7-4DF5-974F-E4757C2FC903}" type="sibTrans" cxnId="{72015E12-C19C-4837-AEFC-D3980F607F63}">
      <dgm:prSet/>
      <dgm:spPr/>
      <dgm:t>
        <a:bodyPr/>
        <a:lstStyle/>
        <a:p>
          <a:endParaRPr lang="en-US"/>
        </a:p>
      </dgm:t>
    </dgm:pt>
    <dgm:pt modelId="{6ECB3042-FBF6-4F2A-AE70-619930266765}" type="pres">
      <dgm:prSet presAssocID="{75062AFD-FA2C-423B-8588-3110E6CDC507}" presName="Name0" presStyleCnt="0">
        <dgm:presLayoutVars>
          <dgm:chMax val="7"/>
          <dgm:chPref val="7"/>
          <dgm:dir/>
        </dgm:presLayoutVars>
      </dgm:prSet>
      <dgm:spPr/>
      <dgm:t>
        <a:bodyPr/>
        <a:lstStyle/>
        <a:p>
          <a:endParaRPr lang="en-US"/>
        </a:p>
      </dgm:t>
    </dgm:pt>
    <dgm:pt modelId="{22419DFF-E319-4286-B40D-C00A6C2D67E9}" type="pres">
      <dgm:prSet presAssocID="{75062AFD-FA2C-423B-8588-3110E6CDC507}" presName="Name1" presStyleCnt="0"/>
      <dgm:spPr/>
    </dgm:pt>
    <dgm:pt modelId="{44B1D953-C6BB-4748-A976-02C7347FECA9}" type="pres">
      <dgm:prSet presAssocID="{75062AFD-FA2C-423B-8588-3110E6CDC507}" presName="cycle" presStyleCnt="0"/>
      <dgm:spPr/>
    </dgm:pt>
    <dgm:pt modelId="{1CA91FFD-D750-409B-840F-050240D8791D}" type="pres">
      <dgm:prSet presAssocID="{75062AFD-FA2C-423B-8588-3110E6CDC507}" presName="srcNode" presStyleLbl="node1" presStyleIdx="0" presStyleCnt="4"/>
      <dgm:spPr/>
    </dgm:pt>
    <dgm:pt modelId="{A499209B-A766-4095-A453-A8C48BB33043}" type="pres">
      <dgm:prSet presAssocID="{75062AFD-FA2C-423B-8588-3110E6CDC507}" presName="conn" presStyleLbl="parChTrans1D2" presStyleIdx="0" presStyleCnt="1"/>
      <dgm:spPr/>
      <dgm:t>
        <a:bodyPr/>
        <a:lstStyle/>
        <a:p>
          <a:endParaRPr lang="en-US"/>
        </a:p>
      </dgm:t>
    </dgm:pt>
    <dgm:pt modelId="{CE57686C-0A01-4B48-A9D9-1F108DE79BC2}" type="pres">
      <dgm:prSet presAssocID="{75062AFD-FA2C-423B-8588-3110E6CDC507}" presName="extraNode" presStyleLbl="node1" presStyleIdx="0" presStyleCnt="4"/>
      <dgm:spPr/>
    </dgm:pt>
    <dgm:pt modelId="{087B71EA-FF61-4FC4-A80E-A658F41B7312}" type="pres">
      <dgm:prSet presAssocID="{75062AFD-FA2C-423B-8588-3110E6CDC507}" presName="dstNode" presStyleLbl="node1" presStyleIdx="0" presStyleCnt="4"/>
      <dgm:spPr/>
    </dgm:pt>
    <dgm:pt modelId="{1BB2BCB5-925F-409A-8788-55C76D9BB2DB}" type="pres">
      <dgm:prSet presAssocID="{3B2D0373-3AE0-4B61-9763-513EC303DA76}" presName="text_1" presStyleLbl="node1" presStyleIdx="0" presStyleCnt="4">
        <dgm:presLayoutVars>
          <dgm:bulletEnabled val="1"/>
        </dgm:presLayoutVars>
      </dgm:prSet>
      <dgm:spPr/>
      <dgm:t>
        <a:bodyPr/>
        <a:lstStyle/>
        <a:p>
          <a:endParaRPr lang="en-US"/>
        </a:p>
      </dgm:t>
    </dgm:pt>
    <dgm:pt modelId="{8599DBCF-B2A1-430E-A645-7F71376197CA}" type="pres">
      <dgm:prSet presAssocID="{3B2D0373-3AE0-4B61-9763-513EC303DA76}" presName="accent_1" presStyleCnt="0"/>
      <dgm:spPr/>
    </dgm:pt>
    <dgm:pt modelId="{4460798B-F57F-4D2B-BBB4-29B8632D3CAE}" type="pres">
      <dgm:prSet presAssocID="{3B2D0373-3AE0-4B61-9763-513EC303DA76}" presName="accentRepeatNode" presStyleLbl="solidFgAcc1" presStyleIdx="0" presStyleCnt="4"/>
      <dgm:spPr/>
    </dgm:pt>
    <dgm:pt modelId="{ABCADC67-4FF3-462C-9505-25E33FD687D1}" type="pres">
      <dgm:prSet presAssocID="{4328335E-0894-45C0-921A-03299565F7CE}" presName="text_2" presStyleLbl="node1" presStyleIdx="1" presStyleCnt="4">
        <dgm:presLayoutVars>
          <dgm:bulletEnabled val="1"/>
        </dgm:presLayoutVars>
      </dgm:prSet>
      <dgm:spPr/>
      <dgm:t>
        <a:bodyPr/>
        <a:lstStyle/>
        <a:p>
          <a:endParaRPr lang="en-US"/>
        </a:p>
      </dgm:t>
    </dgm:pt>
    <dgm:pt modelId="{7D5968C4-FB42-49A4-8991-F89C813F0798}" type="pres">
      <dgm:prSet presAssocID="{4328335E-0894-45C0-921A-03299565F7CE}" presName="accent_2" presStyleCnt="0"/>
      <dgm:spPr/>
    </dgm:pt>
    <dgm:pt modelId="{02922992-5476-4161-B4A9-C243DF3B4014}" type="pres">
      <dgm:prSet presAssocID="{4328335E-0894-45C0-921A-03299565F7CE}" presName="accentRepeatNode" presStyleLbl="solidFgAcc1" presStyleIdx="1" presStyleCnt="4"/>
      <dgm:spPr/>
    </dgm:pt>
    <dgm:pt modelId="{A14DDC2A-43CF-4A1B-84E6-524DDA987306}" type="pres">
      <dgm:prSet presAssocID="{DF63C98B-413A-4BE1-BB29-057386D2947D}" presName="text_3" presStyleLbl="node1" presStyleIdx="2" presStyleCnt="4">
        <dgm:presLayoutVars>
          <dgm:bulletEnabled val="1"/>
        </dgm:presLayoutVars>
      </dgm:prSet>
      <dgm:spPr/>
      <dgm:t>
        <a:bodyPr/>
        <a:lstStyle/>
        <a:p>
          <a:endParaRPr lang="en-US"/>
        </a:p>
      </dgm:t>
    </dgm:pt>
    <dgm:pt modelId="{44E98BA0-FE1C-4339-A834-FAB2CF10F4C7}" type="pres">
      <dgm:prSet presAssocID="{DF63C98B-413A-4BE1-BB29-057386D2947D}" presName="accent_3" presStyleCnt="0"/>
      <dgm:spPr/>
    </dgm:pt>
    <dgm:pt modelId="{74918D59-ECC7-41F6-B3D8-19FA49BA318A}" type="pres">
      <dgm:prSet presAssocID="{DF63C98B-413A-4BE1-BB29-057386D2947D}" presName="accentRepeatNode" presStyleLbl="solidFgAcc1" presStyleIdx="2" presStyleCnt="4"/>
      <dgm:spPr/>
    </dgm:pt>
    <dgm:pt modelId="{BDCC1E6B-0120-4991-8A15-C9A71001F4E1}" type="pres">
      <dgm:prSet presAssocID="{357D8CE3-B6AD-4279-AE7C-9834DA5DF1A9}" presName="text_4" presStyleLbl="node1" presStyleIdx="3" presStyleCnt="4">
        <dgm:presLayoutVars>
          <dgm:bulletEnabled val="1"/>
        </dgm:presLayoutVars>
      </dgm:prSet>
      <dgm:spPr/>
      <dgm:t>
        <a:bodyPr/>
        <a:lstStyle/>
        <a:p>
          <a:endParaRPr lang="es-ES"/>
        </a:p>
      </dgm:t>
    </dgm:pt>
    <dgm:pt modelId="{E217785F-BFF8-4E3F-A498-69D85D5751EF}" type="pres">
      <dgm:prSet presAssocID="{357D8CE3-B6AD-4279-AE7C-9834DA5DF1A9}" presName="accent_4" presStyleCnt="0"/>
      <dgm:spPr/>
    </dgm:pt>
    <dgm:pt modelId="{5EE37760-E544-4691-B03F-511F940BD6E4}" type="pres">
      <dgm:prSet presAssocID="{357D8CE3-B6AD-4279-AE7C-9834DA5DF1A9}" presName="accentRepeatNode" presStyleLbl="solidFgAcc1" presStyleIdx="3" presStyleCnt="4"/>
      <dgm:spPr>
        <a:solidFill>
          <a:schemeClr val="accent1"/>
        </a:solidFill>
      </dgm:spPr>
      <dgm:t>
        <a:bodyPr/>
        <a:lstStyle/>
        <a:p>
          <a:endParaRPr lang="en-US"/>
        </a:p>
      </dgm:t>
    </dgm:pt>
  </dgm:ptLst>
  <dgm:cxnLst>
    <dgm:cxn modelId="{41E956EA-3131-45FC-9665-72B4385F17B7}" type="presOf" srcId="{3B2D0373-3AE0-4B61-9763-513EC303DA76}" destId="{1BB2BCB5-925F-409A-8788-55C76D9BB2DB}" srcOrd="0" destOrd="0" presId="urn:microsoft.com/office/officeart/2008/layout/VerticalCurvedList"/>
    <dgm:cxn modelId="{8501D7CC-9FBE-4AB9-989B-B98E0E57DD28}" type="presOf" srcId="{88105BC3-76A0-4027-836B-750C030F7A86}" destId="{A499209B-A766-4095-A453-A8C48BB33043}" srcOrd="0" destOrd="0" presId="urn:microsoft.com/office/officeart/2008/layout/VerticalCurvedList"/>
    <dgm:cxn modelId="{590F9869-E898-4986-B0E2-F1D4970EFF93}" srcId="{75062AFD-FA2C-423B-8588-3110E6CDC507}" destId="{DF63C98B-413A-4BE1-BB29-057386D2947D}" srcOrd="2" destOrd="0" parTransId="{A86B1E18-2462-44E6-B7BA-E546CA081CC0}" sibTransId="{FB5A1494-5BCB-4725-86D8-71107CD2B684}"/>
    <dgm:cxn modelId="{BB598485-42BC-4A87-9F2C-E0720476E07C}" type="presOf" srcId="{357D8CE3-B6AD-4279-AE7C-9834DA5DF1A9}" destId="{BDCC1E6B-0120-4991-8A15-C9A71001F4E1}" srcOrd="0" destOrd="0" presId="urn:microsoft.com/office/officeart/2008/layout/VerticalCurvedList"/>
    <dgm:cxn modelId="{B0632A06-B9B1-436F-905B-408B8B53A079}" type="presOf" srcId="{75062AFD-FA2C-423B-8588-3110E6CDC507}" destId="{6ECB3042-FBF6-4F2A-AE70-619930266765}" srcOrd="0" destOrd="0" presId="urn:microsoft.com/office/officeart/2008/layout/VerticalCurvedList"/>
    <dgm:cxn modelId="{B9C6174A-8053-4B15-920A-82A7E59467DF}" srcId="{75062AFD-FA2C-423B-8588-3110E6CDC507}" destId="{357D8CE3-B6AD-4279-AE7C-9834DA5DF1A9}" srcOrd="3" destOrd="0" parTransId="{93B31012-3E1A-4BAB-85D3-BE80BBF7C642}" sibTransId="{D1C56B52-4491-49D0-929D-C8E8AB4FFBB2}"/>
    <dgm:cxn modelId="{F9B256C2-D4A1-4034-A2D0-E0AC3DE455FC}" srcId="{75062AFD-FA2C-423B-8588-3110E6CDC507}" destId="{3B2D0373-3AE0-4B61-9763-513EC303DA76}" srcOrd="0" destOrd="0" parTransId="{DB940CA3-44CA-4A3D-B2FC-6FEC73ADE8F1}" sibTransId="{88105BC3-76A0-4027-836B-750C030F7A86}"/>
    <dgm:cxn modelId="{126EDD07-9EEF-4850-8490-B0D853BC5975}" type="presOf" srcId="{4328335E-0894-45C0-921A-03299565F7CE}" destId="{ABCADC67-4FF3-462C-9505-25E33FD687D1}" srcOrd="0" destOrd="0" presId="urn:microsoft.com/office/officeart/2008/layout/VerticalCurvedList"/>
    <dgm:cxn modelId="{72015E12-C19C-4837-AEFC-D3980F607F63}" srcId="{75062AFD-FA2C-423B-8588-3110E6CDC507}" destId="{4328335E-0894-45C0-921A-03299565F7CE}" srcOrd="1" destOrd="0" parTransId="{439EC436-A7BD-42FE-82A1-2CA49D18819D}" sibTransId="{C7B9D06C-3CE7-4DF5-974F-E4757C2FC903}"/>
    <dgm:cxn modelId="{DD70205C-37AD-4E79-AF94-0E82A960C9AF}" type="presOf" srcId="{DF63C98B-413A-4BE1-BB29-057386D2947D}" destId="{A14DDC2A-43CF-4A1B-84E6-524DDA987306}" srcOrd="0" destOrd="0" presId="urn:microsoft.com/office/officeart/2008/layout/VerticalCurvedList"/>
    <dgm:cxn modelId="{8F3A2EE9-8F50-4EE4-B0DB-F9F1AE7C76BB}" type="presParOf" srcId="{6ECB3042-FBF6-4F2A-AE70-619930266765}" destId="{22419DFF-E319-4286-B40D-C00A6C2D67E9}" srcOrd="0" destOrd="0" presId="urn:microsoft.com/office/officeart/2008/layout/VerticalCurvedList"/>
    <dgm:cxn modelId="{D104D40D-F6A0-461A-A720-5639BFBF809D}" type="presParOf" srcId="{22419DFF-E319-4286-B40D-C00A6C2D67E9}" destId="{44B1D953-C6BB-4748-A976-02C7347FECA9}" srcOrd="0" destOrd="0" presId="urn:microsoft.com/office/officeart/2008/layout/VerticalCurvedList"/>
    <dgm:cxn modelId="{E2C30F67-0590-4D8F-98DC-1AC197B86407}" type="presParOf" srcId="{44B1D953-C6BB-4748-A976-02C7347FECA9}" destId="{1CA91FFD-D750-409B-840F-050240D8791D}" srcOrd="0" destOrd="0" presId="urn:microsoft.com/office/officeart/2008/layout/VerticalCurvedList"/>
    <dgm:cxn modelId="{E2469B06-6714-4B7E-928D-149E9ABF17C1}" type="presParOf" srcId="{44B1D953-C6BB-4748-A976-02C7347FECA9}" destId="{A499209B-A766-4095-A453-A8C48BB33043}" srcOrd="1" destOrd="0" presId="urn:microsoft.com/office/officeart/2008/layout/VerticalCurvedList"/>
    <dgm:cxn modelId="{5BD5CACD-36FA-4CAC-8369-37022D0191CE}" type="presParOf" srcId="{44B1D953-C6BB-4748-A976-02C7347FECA9}" destId="{CE57686C-0A01-4B48-A9D9-1F108DE79BC2}" srcOrd="2" destOrd="0" presId="urn:microsoft.com/office/officeart/2008/layout/VerticalCurvedList"/>
    <dgm:cxn modelId="{AA89CA69-CCF7-4A35-8F05-070D56BFC427}" type="presParOf" srcId="{44B1D953-C6BB-4748-A976-02C7347FECA9}" destId="{087B71EA-FF61-4FC4-A80E-A658F41B7312}" srcOrd="3" destOrd="0" presId="urn:microsoft.com/office/officeart/2008/layout/VerticalCurvedList"/>
    <dgm:cxn modelId="{3EC1945C-C9EF-4DD3-BF30-2C605196C016}" type="presParOf" srcId="{22419DFF-E319-4286-B40D-C00A6C2D67E9}" destId="{1BB2BCB5-925F-409A-8788-55C76D9BB2DB}" srcOrd="1" destOrd="0" presId="urn:microsoft.com/office/officeart/2008/layout/VerticalCurvedList"/>
    <dgm:cxn modelId="{EC6D0F81-8BAC-479C-B602-EB3EC0623BC7}" type="presParOf" srcId="{22419DFF-E319-4286-B40D-C00A6C2D67E9}" destId="{8599DBCF-B2A1-430E-A645-7F71376197CA}" srcOrd="2" destOrd="0" presId="urn:microsoft.com/office/officeart/2008/layout/VerticalCurvedList"/>
    <dgm:cxn modelId="{53A14D74-2124-490D-B479-20ECC18901E9}" type="presParOf" srcId="{8599DBCF-B2A1-430E-A645-7F71376197CA}" destId="{4460798B-F57F-4D2B-BBB4-29B8632D3CAE}" srcOrd="0" destOrd="0" presId="urn:microsoft.com/office/officeart/2008/layout/VerticalCurvedList"/>
    <dgm:cxn modelId="{85B8CC71-72F5-4B69-AD70-35E3F9399770}" type="presParOf" srcId="{22419DFF-E319-4286-B40D-C00A6C2D67E9}" destId="{ABCADC67-4FF3-462C-9505-25E33FD687D1}" srcOrd="3" destOrd="0" presId="urn:microsoft.com/office/officeart/2008/layout/VerticalCurvedList"/>
    <dgm:cxn modelId="{DDC11770-0592-48EE-827B-DFFDA1494357}" type="presParOf" srcId="{22419DFF-E319-4286-B40D-C00A6C2D67E9}" destId="{7D5968C4-FB42-49A4-8991-F89C813F0798}" srcOrd="4" destOrd="0" presId="urn:microsoft.com/office/officeart/2008/layout/VerticalCurvedList"/>
    <dgm:cxn modelId="{9127F9B0-6020-49BB-A933-67BC3CAECA51}" type="presParOf" srcId="{7D5968C4-FB42-49A4-8991-F89C813F0798}" destId="{02922992-5476-4161-B4A9-C243DF3B4014}" srcOrd="0" destOrd="0" presId="urn:microsoft.com/office/officeart/2008/layout/VerticalCurvedList"/>
    <dgm:cxn modelId="{0182B325-DFF1-43AD-B568-4909BFD4BF55}" type="presParOf" srcId="{22419DFF-E319-4286-B40D-C00A6C2D67E9}" destId="{A14DDC2A-43CF-4A1B-84E6-524DDA987306}" srcOrd="5" destOrd="0" presId="urn:microsoft.com/office/officeart/2008/layout/VerticalCurvedList"/>
    <dgm:cxn modelId="{7DEBAE48-13B6-4D9B-A7BA-29811716CB1B}" type="presParOf" srcId="{22419DFF-E319-4286-B40D-C00A6C2D67E9}" destId="{44E98BA0-FE1C-4339-A834-FAB2CF10F4C7}" srcOrd="6" destOrd="0" presId="urn:microsoft.com/office/officeart/2008/layout/VerticalCurvedList"/>
    <dgm:cxn modelId="{298F76E8-60B1-4BB5-83A2-7256F0A79C6F}" type="presParOf" srcId="{44E98BA0-FE1C-4339-A834-FAB2CF10F4C7}" destId="{74918D59-ECC7-41F6-B3D8-19FA49BA318A}" srcOrd="0" destOrd="0" presId="urn:microsoft.com/office/officeart/2008/layout/VerticalCurvedList"/>
    <dgm:cxn modelId="{08E58FE1-7824-440F-AAC5-AC16EC986533}" type="presParOf" srcId="{22419DFF-E319-4286-B40D-C00A6C2D67E9}" destId="{BDCC1E6B-0120-4991-8A15-C9A71001F4E1}" srcOrd="7" destOrd="0" presId="urn:microsoft.com/office/officeart/2008/layout/VerticalCurvedList"/>
    <dgm:cxn modelId="{459B47D0-AE3A-44E5-ACD8-D1C0B9F47CDC}" type="presParOf" srcId="{22419DFF-E319-4286-B40D-C00A6C2D67E9}" destId="{E217785F-BFF8-4E3F-A498-69D85D5751EF}" srcOrd="8" destOrd="0" presId="urn:microsoft.com/office/officeart/2008/layout/VerticalCurvedList"/>
    <dgm:cxn modelId="{9973343C-3BF8-4E24-8A25-DF1D5004B4A4}" type="presParOf" srcId="{E217785F-BFF8-4E3F-A498-69D85D5751EF}" destId="{5EE37760-E544-4691-B03F-511F940BD6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9209B-A766-4095-A453-A8C48BB33043}">
      <dsp:nvSpPr>
        <dsp:cNvPr id="0" name=""/>
        <dsp:cNvSpPr/>
      </dsp:nvSpPr>
      <dsp:spPr>
        <a:xfrm>
          <a:off x="-5402566" y="-827280"/>
          <a:ext cx="6432936" cy="6432936"/>
        </a:xfrm>
        <a:prstGeom prst="blockArc">
          <a:avLst>
            <a:gd name="adj1" fmla="val 18900000"/>
            <a:gd name="adj2" fmla="val 2700000"/>
            <a:gd name="adj3" fmla="val 33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2BCB5-925F-409A-8788-55C76D9BB2DB}">
      <dsp:nvSpPr>
        <dsp:cNvPr id="0" name=""/>
        <dsp:cNvSpPr/>
      </dsp:nvSpPr>
      <dsp:spPr>
        <a:xfrm>
          <a:off x="539428" y="367361"/>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Alianza</a:t>
          </a:r>
          <a:r>
            <a:rPr lang="en-GB" sz="3800" kern="1200" dirty="0" smtClean="0"/>
            <a:t> </a:t>
          </a:r>
          <a:r>
            <a:rPr lang="en-GB" sz="3800" kern="1200" dirty="0" err="1" smtClean="0"/>
            <a:t>estratégica</a:t>
          </a:r>
          <a:r>
            <a:rPr lang="en-GB" sz="3800" kern="1200" dirty="0" smtClean="0"/>
            <a:t> Genesys - Microsoft</a:t>
          </a:r>
          <a:endParaRPr lang="en-US" sz="3800" kern="1200" dirty="0"/>
        </a:p>
      </dsp:txBody>
      <dsp:txXfrm>
        <a:off x="539428" y="367361"/>
        <a:ext cx="10652652" cy="735105"/>
      </dsp:txXfrm>
    </dsp:sp>
    <dsp:sp modelId="{4460798B-F57F-4D2B-BBB4-29B8632D3CAE}">
      <dsp:nvSpPr>
        <dsp:cNvPr id="0" name=""/>
        <dsp:cNvSpPr/>
      </dsp:nvSpPr>
      <dsp:spPr>
        <a:xfrm>
          <a:off x="79987" y="275473"/>
          <a:ext cx="918881" cy="918881"/>
        </a:xfrm>
        <a:prstGeom prst="ellipse">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ADC67-4FF3-462C-9505-25E33FD687D1}">
      <dsp:nvSpPr>
        <dsp:cNvPr id="0" name=""/>
        <dsp:cNvSpPr/>
      </dsp:nvSpPr>
      <dsp:spPr>
        <a:xfrm>
          <a:off x="960881" y="1470210"/>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Casos</a:t>
          </a:r>
          <a:r>
            <a:rPr lang="en-GB" sz="3800" kern="1200" dirty="0" smtClean="0"/>
            <a:t> de </a:t>
          </a:r>
          <a:r>
            <a:rPr lang="en-GB" sz="3800" kern="1200" dirty="0" err="1" smtClean="0"/>
            <a:t>uso</a:t>
          </a:r>
          <a:r>
            <a:rPr lang="en-GB" sz="3800" kern="1200" dirty="0" smtClean="0"/>
            <a:t> de la </a:t>
          </a:r>
          <a:r>
            <a:rPr lang="en-GB" sz="3800" kern="1200" dirty="0" err="1" smtClean="0"/>
            <a:t>solución</a:t>
          </a:r>
          <a:endParaRPr lang="en-US" sz="3800" kern="1200" dirty="0"/>
        </a:p>
      </dsp:txBody>
      <dsp:txXfrm>
        <a:off x="960881" y="1470210"/>
        <a:ext cx="10231199" cy="735105"/>
      </dsp:txXfrm>
    </dsp:sp>
    <dsp:sp modelId="{02922992-5476-4161-B4A9-C243DF3B4014}">
      <dsp:nvSpPr>
        <dsp:cNvPr id="0" name=""/>
        <dsp:cNvSpPr/>
      </dsp:nvSpPr>
      <dsp:spPr>
        <a:xfrm>
          <a:off x="501440" y="1378322"/>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DDC2A-43CF-4A1B-84E6-524DDA987306}">
      <dsp:nvSpPr>
        <dsp:cNvPr id="0" name=""/>
        <dsp:cNvSpPr/>
      </dsp:nvSpPr>
      <dsp:spPr>
        <a:xfrm>
          <a:off x="960881" y="2573059"/>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Multimedia Connector para Skype for Business</a:t>
          </a:r>
          <a:endParaRPr lang="en-US" sz="3800" kern="1200" dirty="0"/>
        </a:p>
      </dsp:txBody>
      <dsp:txXfrm>
        <a:off x="960881" y="2573059"/>
        <a:ext cx="10231199" cy="735105"/>
      </dsp:txXfrm>
    </dsp:sp>
    <dsp:sp modelId="{74918D59-ECC7-41F6-B3D8-19FA49BA318A}">
      <dsp:nvSpPr>
        <dsp:cNvPr id="0" name=""/>
        <dsp:cNvSpPr/>
      </dsp:nvSpPr>
      <dsp:spPr>
        <a:xfrm>
          <a:off x="501440" y="2481171"/>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AC4C3-96FD-474B-8C0B-B3C9540B738F}">
      <dsp:nvSpPr>
        <dsp:cNvPr id="0" name=""/>
        <dsp:cNvSpPr/>
      </dsp:nvSpPr>
      <dsp:spPr>
        <a:xfrm>
          <a:off x="539428" y="3675908"/>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Q&amp;A</a:t>
          </a:r>
          <a:endParaRPr lang="en-US" sz="3800" kern="1200" dirty="0"/>
        </a:p>
      </dsp:txBody>
      <dsp:txXfrm>
        <a:off x="539428" y="3675908"/>
        <a:ext cx="10652652" cy="735105"/>
      </dsp:txXfrm>
    </dsp:sp>
    <dsp:sp modelId="{5EE37760-E544-4691-B03F-511F940BD6E4}">
      <dsp:nvSpPr>
        <dsp:cNvPr id="0" name=""/>
        <dsp:cNvSpPr/>
      </dsp:nvSpPr>
      <dsp:spPr>
        <a:xfrm>
          <a:off x="79987" y="3584020"/>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9209B-A766-4095-A453-A8C48BB33043}">
      <dsp:nvSpPr>
        <dsp:cNvPr id="0" name=""/>
        <dsp:cNvSpPr/>
      </dsp:nvSpPr>
      <dsp:spPr>
        <a:xfrm>
          <a:off x="-5402566" y="-827280"/>
          <a:ext cx="6432936" cy="6432936"/>
        </a:xfrm>
        <a:prstGeom prst="blockArc">
          <a:avLst>
            <a:gd name="adj1" fmla="val 18900000"/>
            <a:gd name="adj2" fmla="val 2700000"/>
            <a:gd name="adj3" fmla="val 33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2BCB5-925F-409A-8788-55C76D9BB2DB}">
      <dsp:nvSpPr>
        <dsp:cNvPr id="0" name=""/>
        <dsp:cNvSpPr/>
      </dsp:nvSpPr>
      <dsp:spPr>
        <a:xfrm>
          <a:off x="539428" y="367361"/>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Alianza</a:t>
          </a:r>
          <a:r>
            <a:rPr lang="en-GB" sz="3800" kern="1200" dirty="0" smtClean="0"/>
            <a:t> </a:t>
          </a:r>
          <a:r>
            <a:rPr lang="en-GB" sz="3800" kern="1200" dirty="0" err="1" smtClean="0"/>
            <a:t>estratégica</a:t>
          </a:r>
          <a:r>
            <a:rPr lang="en-GB" sz="3800" kern="1200" dirty="0" smtClean="0"/>
            <a:t> Genesys - Microsoft</a:t>
          </a:r>
          <a:endParaRPr lang="en-US" sz="3800" kern="1200" dirty="0"/>
        </a:p>
      </dsp:txBody>
      <dsp:txXfrm>
        <a:off x="539428" y="367361"/>
        <a:ext cx="10652652" cy="735105"/>
      </dsp:txXfrm>
    </dsp:sp>
    <dsp:sp modelId="{4460798B-F57F-4D2B-BBB4-29B8632D3CAE}">
      <dsp:nvSpPr>
        <dsp:cNvPr id="0" name=""/>
        <dsp:cNvSpPr/>
      </dsp:nvSpPr>
      <dsp:spPr>
        <a:xfrm>
          <a:off x="79987" y="275473"/>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ADC67-4FF3-462C-9505-25E33FD687D1}">
      <dsp:nvSpPr>
        <dsp:cNvPr id="0" name=""/>
        <dsp:cNvSpPr/>
      </dsp:nvSpPr>
      <dsp:spPr>
        <a:xfrm>
          <a:off x="960881" y="1470210"/>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Casos</a:t>
          </a:r>
          <a:r>
            <a:rPr lang="en-GB" sz="3800" kern="1200" dirty="0" smtClean="0"/>
            <a:t> de </a:t>
          </a:r>
          <a:r>
            <a:rPr lang="en-GB" sz="3800" kern="1200" dirty="0" err="1" smtClean="0"/>
            <a:t>uso</a:t>
          </a:r>
          <a:r>
            <a:rPr lang="en-GB" sz="3800" kern="1200" dirty="0" smtClean="0"/>
            <a:t> de la </a:t>
          </a:r>
          <a:r>
            <a:rPr lang="en-GB" sz="3800" kern="1200" dirty="0" err="1" smtClean="0"/>
            <a:t>solución</a:t>
          </a:r>
          <a:endParaRPr lang="en-US" sz="3800" kern="1200" dirty="0"/>
        </a:p>
      </dsp:txBody>
      <dsp:txXfrm>
        <a:off x="960881" y="1470210"/>
        <a:ext cx="10231199" cy="735105"/>
      </dsp:txXfrm>
    </dsp:sp>
    <dsp:sp modelId="{02922992-5476-4161-B4A9-C243DF3B4014}">
      <dsp:nvSpPr>
        <dsp:cNvPr id="0" name=""/>
        <dsp:cNvSpPr/>
      </dsp:nvSpPr>
      <dsp:spPr>
        <a:xfrm>
          <a:off x="501440" y="1378322"/>
          <a:ext cx="918881" cy="918881"/>
        </a:xfrm>
        <a:prstGeom prst="ellipse">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DDC2A-43CF-4A1B-84E6-524DDA987306}">
      <dsp:nvSpPr>
        <dsp:cNvPr id="0" name=""/>
        <dsp:cNvSpPr/>
      </dsp:nvSpPr>
      <dsp:spPr>
        <a:xfrm>
          <a:off x="960881" y="2573059"/>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Multimedia Connector para Skype for Business</a:t>
          </a:r>
          <a:endParaRPr lang="en-US" sz="3800" kern="1200" dirty="0"/>
        </a:p>
      </dsp:txBody>
      <dsp:txXfrm>
        <a:off x="960881" y="2573059"/>
        <a:ext cx="10231199" cy="735105"/>
      </dsp:txXfrm>
    </dsp:sp>
    <dsp:sp modelId="{74918D59-ECC7-41F6-B3D8-19FA49BA318A}">
      <dsp:nvSpPr>
        <dsp:cNvPr id="0" name=""/>
        <dsp:cNvSpPr/>
      </dsp:nvSpPr>
      <dsp:spPr>
        <a:xfrm>
          <a:off x="501440" y="2481171"/>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AB4E95-DB68-43EA-BF63-F387B2C51A2A}">
      <dsp:nvSpPr>
        <dsp:cNvPr id="0" name=""/>
        <dsp:cNvSpPr/>
      </dsp:nvSpPr>
      <dsp:spPr>
        <a:xfrm>
          <a:off x="539428" y="3675908"/>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Q&amp;A</a:t>
          </a:r>
          <a:endParaRPr lang="en-US" sz="3800" kern="1200" dirty="0"/>
        </a:p>
      </dsp:txBody>
      <dsp:txXfrm>
        <a:off x="539428" y="3675908"/>
        <a:ext cx="10652652" cy="735105"/>
      </dsp:txXfrm>
    </dsp:sp>
    <dsp:sp modelId="{5EE37760-E544-4691-B03F-511F940BD6E4}">
      <dsp:nvSpPr>
        <dsp:cNvPr id="0" name=""/>
        <dsp:cNvSpPr/>
      </dsp:nvSpPr>
      <dsp:spPr>
        <a:xfrm>
          <a:off x="79987" y="3584020"/>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9209B-A766-4095-A453-A8C48BB33043}">
      <dsp:nvSpPr>
        <dsp:cNvPr id="0" name=""/>
        <dsp:cNvSpPr/>
      </dsp:nvSpPr>
      <dsp:spPr>
        <a:xfrm>
          <a:off x="-5402566" y="-827280"/>
          <a:ext cx="6432936" cy="6432936"/>
        </a:xfrm>
        <a:prstGeom prst="blockArc">
          <a:avLst>
            <a:gd name="adj1" fmla="val 18900000"/>
            <a:gd name="adj2" fmla="val 2700000"/>
            <a:gd name="adj3" fmla="val 33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2BCB5-925F-409A-8788-55C76D9BB2DB}">
      <dsp:nvSpPr>
        <dsp:cNvPr id="0" name=""/>
        <dsp:cNvSpPr/>
      </dsp:nvSpPr>
      <dsp:spPr>
        <a:xfrm>
          <a:off x="539428" y="367361"/>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Alianza</a:t>
          </a:r>
          <a:r>
            <a:rPr lang="en-GB" sz="3800" kern="1200" dirty="0" smtClean="0"/>
            <a:t> </a:t>
          </a:r>
          <a:r>
            <a:rPr lang="en-GB" sz="3800" kern="1200" dirty="0" err="1" smtClean="0"/>
            <a:t>estratégica</a:t>
          </a:r>
          <a:r>
            <a:rPr lang="en-GB" sz="3800" kern="1200" dirty="0" smtClean="0"/>
            <a:t> Genesys - Microsoft</a:t>
          </a:r>
          <a:endParaRPr lang="en-US" sz="3800" kern="1200" dirty="0"/>
        </a:p>
      </dsp:txBody>
      <dsp:txXfrm>
        <a:off x="539428" y="367361"/>
        <a:ext cx="10652652" cy="735105"/>
      </dsp:txXfrm>
    </dsp:sp>
    <dsp:sp modelId="{4460798B-F57F-4D2B-BBB4-29B8632D3CAE}">
      <dsp:nvSpPr>
        <dsp:cNvPr id="0" name=""/>
        <dsp:cNvSpPr/>
      </dsp:nvSpPr>
      <dsp:spPr>
        <a:xfrm>
          <a:off x="79987" y="275473"/>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ADC67-4FF3-462C-9505-25E33FD687D1}">
      <dsp:nvSpPr>
        <dsp:cNvPr id="0" name=""/>
        <dsp:cNvSpPr/>
      </dsp:nvSpPr>
      <dsp:spPr>
        <a:xfrm>
          <a:off x="960881" y="1470210"/>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Casos</a:t>
          </a:r>
          <a:r>
            <a:rPr lang="en-GB" sz="3800" kern="1200" dirty="0" smtClean="0"/>
            <a:t> de </a:t>
          </a:r>
          <a:r>
            <a:rPr lang="en-GB" sz="3800" kern="1200" dirty="0" err="1" smtClean="0"/>
            <a:t>uso</a:t>
          </a:r>
          <a:r>
            <a:rPr lang="en-GB" sz="3800" kern="1200" dirty="0" smtClean="0"/>
            <a:t> de la </a:t>
          </a:r>
          <a:r>
            <a:rPr lang="en-GB" sz="3800" kern="1200" dirty="0" err="1" smtClean="0"/>
            <a:t>solución</a:t>
          </a:r>
          <a:endParaRPr lang="en-US" sz="3800" kern="1200" dirty="0"/>
        </a:p>
      </dsp:txBody>
      <dsp:txXfrm>
        <a:off x="960881" y="1470210"/>
        <a:ext cx="10231199" cy="735105"/>
      </dsp:txXfrm>
    </dsp:sp>
    <dsp:sp modelId="{02922992-5476-4161-B4A9-C243DF3B4014}">
      <dsp:nvSpPr>
        <dsp:cNvPr id="0" name=""/>
        <dsp:cNvSpPr/>
      </dsp:nvSpPr>
      <dsp:spPr>
        <a:xfrm>
          <a:off x="501440" y="1378322"/>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DDC2A-43CF-4A1B-84E6-524DDA987306}">
      <dsp:nvSpPr>
        <dsp:cNvPr id="0" name=""/>
        <dsp:cNvSpPr/>
      </dsp:nvSpPr>
      <dsp:spPr>
        <a:xfrm>
          <a:off x="960881" y="2573059"/>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Multimedia Connector para Skype for Business</a:t>
          </a:r>
          <a:endParaRPr lang="en-US" sz="3800" kern="1200" dirty="0"/>
        </a:p>
      </dsp:txBody>
      <dsp:txXfrm>
        <a:off x="960881" y="2573059"/>
        <a:ext cx="10231199" cy="735105"/>
      </dsp:txXfrm>
    </dsp:sp>
    <dsp:sp modelId="{74918D59-ECC7-41F6-B3D8-19FA49BA318A}">
      <dsp:nvSpPr>
        <dsp:cNvPr id="0" name=""/>
        <dsp:cNvSpPr/>
      </dsp:nvSpPr>
      <dsp:spPr>
        <a:xfrm>
          <a:off x="501440" y="2481171"/>
          <a:ext cx="918881" cy="918881"/>
        </a:xfrm>
        <a:prstGeom prst="ellipse">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B4B181-EB52-4358-BB34-2F3D8944D00B}">
      <dsp:nvSpPr>
        <dsp:cNvPr id="0" name=""/>
        <dsp:cNvSpPr/>
      </dsp:nvSpPr>
      <dsp:spPr>
        <a:xfrm>
          <a:off x="539428" y="3675908"/>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Q&amp;A</a:t>
          </a:r>
          <a:endParaRPr lang="en-US" sz="3800" kern="1200" dirty="0"/>
        </a:p>
      </dsp:txBody>
      <dsp:txXfrm>
        <a:off x="539428" y="3675908"/>
        <a:ext cx="10652652" cy="735105"/>
      </dsp:txXfrm>
    </dsp:sp>
    <dsp:sp modelId="{5EE37760-E544-4691-B03F-511F940BD6E4}">
      <dsp:nvSpPr>
        <dsp:cNvPr id="0" name=""/>
        <dsp:cNvSpPr/>
      </dsp:nvSpPr>
      <dsp:spPr>
        <a:xfrm>
          <a:off x="79987" y="3584020"/>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9209B-A766-4095-A453-A8C48BB33043}">
      <dsp:nvSpPr>
        <dsp:cNvPr id="0" name=""/>
        <dsp:cNvSpPr/>
      </dsp:nvSpPr>
      <dsp:spPr>
        <a:xfrm>
          <a:off x="-5402566" y="-827280"/>
          <a:ext cx="6432936" cy="6432936"/>
        </a:xfrm>
        <a:prstGeom prst="blockArc">
          <a:avLst>
            <a:gd name="adj1" fmla="val 18900000"/>
            <a:gd name="adj2" fmla="val 2700000"/>
            <a:gd name="adj3" fmla="val 33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2BCB5-925F-409A-8788-55C76D9BB2DB}">
      <dsp:nvSpPr>
        <dsp:cNvPr id="0" name=""/>
        <dsp:cNvSpPr/>
      </dsp:nvSpPr>
      <dsp:spPr>
        <a:xfrm>
          <a:off x="539428" y="367361"/>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Alianza</a:t>
          </a:r>
          <a:r>
            <a:rPr lang="en-GB" sz="3800" kern="1200" dirty="0" smtClean="0"/>
            <a:t> </a:t>
          </a:r>
          <a:r>
            <a:rPr lang="en-GB" sz="3800" kern="1200" dirty="0" err="1" smtClean="0"/>
            <a:t>estratégica</a:t>
          </a:r>
          <a:r>
            <a:rPr lang="en-GB" sz="3800" kern="1200" dirty="0" smtClean="0"/>
            <a:t> Genesys - Microsoft</a:t>
          </a:r>
          <a:endParaRPr lang="en-US" sz="3800" kern="1200" dirty="0"/>
        </a:p>
      </dsp:txBody>
      <dsp:txXfrm>
        <a:off x="539428" y="367361"/>
        <a:ext cx="10652652" cy="735105"/>
      </dsp:txXfrm>
    </dsp:sp>
    <dsp:sp modelId="{4460798B-F57F-4D2B-BBB4-29B8632D3CAE}">
      <dsp:nvSpPr>
        <dsp:cNvPr id="0" name=""/>
        <dsp:cNvSpPr/>
      </dsp:nvSpPr>
      <dsp:spPr>
        <a:xfrm>
          <a:off x="79987" y="275473"/>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CADC67-4FF3-462C-9505-25E33FD687D1}">
      <dsp:nvSpPr>
        <dsp:cNvPr id="0" name=""/>
        <dsp:cNvSpPr/>
      </dsp:nvSpPr>
      <dsp:spPr>
        <a:xfrm>
          <a:off x="960881" y="1470210"/>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GB" sz="3800" kern="1200" dirty="0" err="1" smtClean="0"/>
            <a:t>Casos</a:t>
          </a:r>
          <a:r>
            <a:rPr lang="en-GB" sz="3800" kern="1200" dirty="0" smtClean="0"/>
            <a:t> de </a:t>
          </a:r>
          <a:r>
            <a:rPr lang="en-GB" sz="3800" kern="1200" dirty="0" err="1" smtClean="0"/>
            <a:t>uso</a:t>
          </a:r>
          <a:r>
            <a:rPr lang="en-GB" sz="3800" kern="1200" dirty="0" smtClean="0"/>
            <a:t> de la </a:t>
          </a:r>
          <a:r>
            <a:rPr lang="en-GB" sz="3800" kern="1200" dirty="0" err="1" smtClean="0"/>
            <a:t>solución</a:t>
          </a:r>
          <a:endParaRPr lang="en-US" sz="3800" kern="1200" dirty="0"/>
        </a:p>
      </dsp:txBody>
      <dsp:txXfrm>
        <a:off x="960881" y="1470210"/>
        <a:ext cx="10231199" cy="735105"/>
      </dsp:txXfrm>
    </dsp:sp>
    <dsp:sp modelId="{02922992-5476-4161-B4A9-C243DF3B4014}">
      <dsp:nvSpPr>
        <dsp:cNvPr id="0" name=""/>
        <dsp:cNvSpPr/>
      </dsp:nvSpPr>
      <dsp:spPr>
        <a:xfrm>
          <a:off x="501440" y="1378322"/>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DDC2A-43CF-4A1B-84E6-524DDA987306}">
      <dsp:nvSpPr>
        <dsp:cNvPr id="0" name=""/>
        <dsp:cNvSpPr/>
      </dsp:nvSpPr>
      <dsp:spPr>
        <a:xfrm>
          <a:off x="960881" y="2573059"/>
          <a:ext cx="10231199"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Multimedia Connector para Skype for Business</a:t>
          </a:r>
          <a:endParaRPr lang="en-US" sz="3800" kern="1200" dirty="0"/>
        </a:p>
      </dsp:txBody>
      <dsp:txXfrm>
        <a:off x="960881" y="2573059"/>
        <a:ext cx="10231199" cy="735105"/>
      </dsp:txXfrm>
    </dsp:sp>
    <dsp:sp modelId="{74918D59-ECC7-41F6-B3D8-19FA49BA318A}">
      <dsp:nvSpPr>
        <dsp:cNvPr id="0" name=""/>
        <dsp:cNvSpPr/>
      </dsp:nvSpPr>
      <dsp:spPr>
        <a:xfrm>
          <a:off x="501440" y="2481171"/>
          <a:ext cx="918881" cy="91888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CC1E6B-0120-4991-8A15-C9A71001F4E1}">
      <dsp:nvSpPr>
        <dsp:cNvPr id="0" name=""/>
        <dsp:cNvSpPr/>
      </dsp:nvSpPr>
      <dsp:spPr>
        <a:xfrm>
          <a:off x="539428" y="3675908"/>
          <a:ext cx="10652652" cy="73510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490" tIns="96520" rIns="96520" bIns="96520" numCol="1" spcCol="1270" anchor="ctr" anchorCtr="0">
          <a:noAutofit/>
        </a:bodyPr>
        <a:lstStyle/>
        <a:p>
          <a:pPr lvl="0" algn="l" defTabSz="1689100">
            <a:lnSpc>
              <a:spcPct val="90000"/>
            </a:lnSpc>
            <a:spcBef>
              <a:spcPct val="0"/>
            </a:spcBef>
            <a:spcAft>
              <a:spcPct val="35000"/>
            </a:spcAft>
          </a:pPr>
          <a:r>
            <a:rPr lang="en-US" sz="3800" kern="1200" dirty="0" smtClean="0"/>
            <a:t>Q&amp;A</a:t>
          </a:r>
          <a:endParaRPr lang="en-US" sz="3800" kern="1200" dirty="0"/>
        </a:p>
      </dsp:txBody>
      <dsp:txXfrm>
        <a:off x="539428" y="3675908"/>
        <a:ext cx="10652652" cy="735105"/>
      </dsp:txXfrm>
    </dsp:sp>
    <dsp:sp modelId="{5EE37760-E544-4691-B03F-511F940BD6E4}">
      <dsp:nvSpPr>
        <dsp:cNvPr id="0" name=""/>
        <dsp:cNvSpPr/>
      </dsp:nvSpPr>
      <dsp:spPr>
        <a:xfrm>
          <a:off x="79987" y="3584020"/>
          <a:ext cx="918881" cy="918881"/>
        </a:xfrm>
        <a:prstGeom prst="ellipse">
          <a:avLst/>
        </a:prstGeom>
        <a:solidFill>
          <a:schemeClr val="accent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10/06/2015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Agenda:</a:t>
            </a:r>
          </a:p>
          <a:p>
            <a:r>
              <a:rPr lang="en-GB" dirty="0"/>
              <a:t>Duration: 45’ content + 15’ </a:t>
            </a:r>
            <a:r>
              <a:rPr lang="en-GB" dirty="0" err="1"/>
              <a:t>q&amp;a</a:t>
            </a:r>
            <a:endParaRPr lang="en-GB" dirty="0"/>
          </a:p>
          <a:p>
            <a:endParaRPr lang="en-GB" dirty="0"/>
          </a:p>
          <a:p>
            <a:r>
              <a:rPr lang="en-GB" dirty="0"/>
              <a:t>Intro + Strategic alliance			Guillaume	10’</a:t>
            </a:r>
          </a:p>
          <a:p>
            <a:r>
              <a:rPr lang="en-GB" dirty="0"/>
              <a:t>Solution use cases				Guillaume     10’ </a:t>
            </a:r>
          </a:p>
          <a:p>
            <a:r>
              <a:rPr lang="en-GB" dirty="0"/>
              <a:t>MM connector for Skype for Business 	Deepak	20’	</a:t>
            </a:r>
          </a:p>
          <a:p>
            <a:r>
              <a:rPr lang="en-GB" dirty="0"/>
              <a:t>	highlights / benefits Architecture Screenshots / demos Roadmap </a:t>
            </a:r>
          </a:p>
          <a:p>
            <a:r>
              <a:rPr lang="en-GB" dirty="0"/>
              <a:t>Commercialization		 		Guillaume     10’ </a:t>
            </a:r>
          </a:p>
          <a:p>
            <a:r>
              <a:rPr lang="en-GB" dirty="0"/>
              <a:t>Q&amp;A						-		10’</a:t>
            </a:r>
          </a:p>
          <a:p>
            <a:endParaRPr lang="en-GB" dirty="0"/>
          </a:p>
          <a:p>
            <a:r>
              <a:rPr lang="en-GB" dirty="0"/>
              <a:t>Q&amp;A Reference material </a:t>
            </a:r>
          </a:p>
          <a:p>
            <a:r>
              <a:rPr lang="en-GB" dirty="0"/>
              <a:t>Key contacts Marketing tools </a:t>
            </a: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2015 | </a:t>
            </a:r>
            <a:fld id="{8749B4E3-CFD1-4F30-8058-59995852FBF5}" type="slidenum">
              <a:rPr lang="en-GB" smtClean="0">
                <a:solidFill>
                  <a:srgbClr val="F79646"/>
                </a:solidFill>
                <a:latin typeface="Tahoma"/>
              </a:rPr>
              <a:pPr/>
              <a:t>2</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4244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Agenda:</a:t>
            </a:r>
          </a:p>
          <a:p>
            <a:r>
              <a:rPr lang="en-GB" dirty="0"/>
              <a:t>Duration: 45’ content + 15’ </a:t>
            </a:r>
            <a:r>
              <a:rPr lang="en-GB" dirty="0" err="1"/>
              <a:t>q&amp;a</a:t>
            </a:r>
            <a:endParaRPr lang="en-GB" dirty="0"/>
          </a:p>
          <a:p>
            <a:endParaRPr lang="en-GB" dirty="0"/>
          </a:p>
          <a:p>
            <a:r>
              <a:rPr lang="en-GB" dirty="0"/>
              <a:t>Intro + Strategic alliance			Guillaume	10’</a:t>
            </a:r>
          </a:p>
          <a:p>
            <a:r>
              <a:rPr lang="en-GB" dirty="0"/>
              <a:t>Solution use cases				Guillaume     10’ </a:t>
            </a:r>
          </a:p>
          <a:p>
            <a:r>
              <a:rPr lang="en-GB" dirty="0"/>
              <a:t>MM connector for Skype for Business 	Deepak	20’	</a:t>
            </a:r>
          </a:p>
          <a:p>
            <a:r>
              <a:rPr lang="en-GB" dirty="0"/>
              <a:t>	highlights / benefits Architecture Screenshots / demos Roadmap </a:t>
            </a:r>
          </a:p>
          <a:p>
            <a:r>
              <a:rPr lang="en-GB" dirty="0"/>
              <a:t>Commercialization		 		Guillaume     10’ </a:t>
            </a:r>
          </a:p>
          <a:p>
            <a:r>
              <a:rPr lang="en-GB" dirty="0"/>
              <a:t>Q&amp;A						-		10’</a:t>
            </a:r>
          </a:p>
          <a:p>
            <a:endParaRPr lang="en-GB" dirty="0"/>
          </a:p>
          <a:p>
            <a:r>
              <a:rPr lang="en-GB" dirty="0"/>
              <a:t>Q&amp;A Reference material </a:t>
            </a:r>
          </a:p>
          <a:p>
            <a:r>
              <a:rPr lang="en-GB" dirty="0"/>
              <a:t>Key contacts Marketing tools </a:t>
            </a: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2015 | </a:t>
            </a:r>
            <a:fld id="{8749B4E3-CFD1-4F30-8058-59995852FBF5}" type="slidenum">
              <a:rPr lang="en-GB" smtClean="0">
                <a:solidFill>
                  <a:srgbClr val="F79646"/>
                </a:solidFill>
                <a:latin typeface="Tahoma"/>
              </a:rPr>
              <a:pPr/>
              <a:t>22</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424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Drop off</a:t>
            </a:r>
            <a:endParaRPr lang="en-US" dirty="0"/>
          </a:p>
        </p:txBody>
      </p:sp>
      <p:sp>
        <p:nvSpPr>
          <p:cNvPr id="4" name="Date Placeholder 3"/>
          <p:cNvSpPr>
            <a:spLocks noGrp="1"/>
          </p:cNvSpPr>
          <p:nvPr>
            <p:ph type="dt" idx="10"/>
          </p:nvPr>
        </p:nvSpPr>
        <p:spPr/>
        <p:txBody>
          <a:bodyPr/>
          <a:lstStyle/>
          <a:p>
            <a:fld id="{49403111-D309-469B-85CD-E1F0229A037D}" type="datetime1">
              <a:rPr lang="en-US" smtClean="0"/>
              <a:t>6/10/2015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Skype for Business</a:t>
            </a:r>
            <a:endParaRPr lang="en-US" dirty="0"/>
          </a:p>
        </p:txBody>
      </p:sp>
      <p:sp>
        <p:nvSpPr>
          <p:cNvPr id="7" name="Footer Placeholder 6"/>
          <p:cNvSpPr>
            <a:spLocks noGrp="1"/>
          </p:cNvSpPr>
          <p:nvPr>
            <p:ph type="ftr" sz="quarter" idx="13"/>
          </p:nvPr>
        </p:nvSpPr>
        <p:spPr/>
        <p:txBody>
          <a:bodyPr/>
          <a:lstStyle/>
          <a:p>
            <a:pPr marL="231762" defTabSz="91404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62" defTabSz="91404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8262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r>
              <a:rPr lang="en-US" dirty="0" smtClean="0"/>
              <a:t>According to Gartner’s 2014 Magic Quadrants:</a:t>
            </a:r>
            <a:br>
              <a:rPr lang="en-US" dirty="0" smtClean="0"/>
            </a:br>
            <a:endParaRPr lang="en-US" dirty="0" smtClean="0"/>
          </a:p>
          <a:p>
            <a:pPr marL="168501" indent="-168501">
              <a:buFont typeface="Arial"/>
              <a:buChar char="•"/>
            </a:pPr>
            <a:r>
              <a:rPr lang="en-US" baseline="0" dirty="0" smtClean="0"/>
              <a:t>Genesys ranks above all other vendors in Contact Center MQ for completeness of vision, and </a:t>
            </a:r>
          </a:p>
          <a:p>
            <a:pPr marL="168501" indent="-168501">
              <a:buFont typeface="Arial"/>
              <a:buChar char="•"/>
            </a:pPr>
            <a:r>
              <a:rPr lang="en-US" baseline="0" dirty="0" smtClean="0"/>
              <a:t>Microsoft holds the top ranking in completeness of vision for Unified Communications.</a:t>
            </a:r>
          </a:p>
          <a:p>
            <a:pPr marL="280835" indent="-280835">
              <a:spcBef>
                <a:spcPts val="590"/>
              </a:spcBef>
            </a:pPr>
            <a:endParaRPr lang="en-US" dirty="0">
              <a:solidFill>
                <a:schemeClr val="tx1">
                  <a:lumMod val="85000"/>
                  <a:lumOff val="15000"/>
                </a:schemeClr>
              </a:solidFill>
            </a:endParaRPr>
          </a:p>
          <a:p>
            <a:pPr marL="280835" indent="-280835">
              <a:spcBef>
                <a:spcPts val="590"/>
              </a:spcBef>
            </a:pPr>
            <a:r>
              <a:rPr lang="en-US" dirty="0">
                <a:solidFill>
                  <a:srgbClr val="595959"/>
                </a:solidFill>
                <a:latin typeface="Tahoma"/>
                <a:ea typeface="ＭＳ Ｐゴシック" charset="0"/>
                <a:cs typeface="Geneva" pitchFamily="-1" charset="-128"/>
              </a:rPr>
              <a:t>Genesys now brings the best-in-class contact center together with best-in-class unified communications solutions from Microsoft, helping companies deliver upon customers’ ever-growing expectations by extending the reach of agents to other experts across the business to help resolve their inquiry. </a:t>
            </a:r>
            <a:endParaRPr lang="en-US" dirty="0">
              <a:solidFill>
                <a:schemeClr val="tx1">
                  <a:lumMod val="85000"/>
                  <a:lumOff val="15000"/>
                </a:schemeClr>
              </a:solidFill>
            </a:endParaRP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2015 | </a:t>
            </a:r>
            <a:fld id="{8749B4E3-CFD1-4F30-8058-59995852FBF5}" type="slidenum">
              <a:rPr lang="en-GB" smtClean="0">
                <a:solidFill>
                  <a:srgbClr val="F79646"/>
                </a:solidFill>
                <a:latin typeface="Tahoma"/>
              </a:rPr>
              <a:pPr/>
              <a:t>6</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3129325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Agenda:</a:t>
            </a:r>
          </a:p>
          <a:p>
            <a:r>
              <a:rPr lang="en-GB" dirty="0"/>
              <a:t>Duration: 45’ content + 15’ </a:t>
            </a:r>
            <a:r>
              <a:rPr lang="en-GB" dirty="0" err="1"/>
              <a:t>q&amp;a</a:t>
            </a:r>
            <a:endParaRPr lang="en-GB" dirty="0"/>
          </a:p>
          <a:p>
            <a:endParaRPr lang="en-GB" dirty="0"/>
          </a:p>
          <a:p>
            <a:r>
              <a:rPr lang="en-GB" dirty="0"/>
              <a:t>Intro + Strategic alliance			Guillaume	10’</a:t>
            </a:r>
          </a:p>
          <a:p>
            <a:r>
              <a:rPr lang="en-GB" dirty="0"/>
              <a:t>Solution use cases				Guillaume     10’ </a:t>
            </a:r>
          </a:p>
          <a:p>
            <a:r>
              <a:rPr lang="en-GB" dirty="0"/>
              <a:t>MM connector for Skype for Business 	Deepak	20’	</a:t>
            </a:r>
          </a:p>
          <a:p>
            <a:r>
              <a:rPr lang="en-GB" dirty="0"/>
              <a:t>	highlights / benefits Architecture Screenshots / demos Roadmap </a:t>
            </a:r>
          </a:p>
          <a:p>
            <a:r>
              <a:rPr lang="en-GB" dirty="0"/>
              <a:t>Commercialization		 		Guillaume     10’ </a:t>
            </a:r>
          </a:p>
          <a:p>
            <a:r>
              <a:rPr lang="en-GB" dirty="0"/>
              <a:t>Q&amp;A						-		10’</a:t>
            </a:r>
          </a:p>
          <a:p>
            <a:endParaRPr lang="en-GB" dirty="0"/>
          </a:p>
          <a:p>
            <a:r>
              <a:rPr lang="en-GB" dirty="0"/>
              <a:t>Q&amp;A Reference material </a:t>
            </a:r>
          </a:p>
          <a:p>
            <a:r>
              <a:rPr lang="en-GB" dirty="0"/>
              <a:t>Key contacts Marketing tools </a:t>
            </a: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2015 | </a:t>
            </a:r>
            <a:fld id="{8749B4E3-CFD1-4F30-8058-59995852FBF5}" type="slidenum">
              <a:rPr lang="en-GB" smtClean="0">
                <a:solidFill>
                  <a:srgbClr val="F79646"/>
                </a:solidFill>
                <a:latin typeface="Tahoma"/>
              </a:rPr>
              <a:pPr/>
              <a:t>7</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4244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000" dirty="0"/>
              <a:t>In summary Genesys can help take your customer experience to the next level</a:t>
            </a:r>
          </a:p>
          <a:p>
            <a:endParaRPr lang="en-US" sz="1000" dirty="0"/>
          </a:p>
          <a:p>
            <a:r>
              <a:rPr lang="en-US" sz="1000" dirty="0"/>
              <a:t>With Genesys you uniquely can:</a:t>
            </a:r>
          </a:p>
          <a:p>
            <a:endParaRPr lang="en-US" sz="1000" dirty="0"/>
          </a:p>
          <a:p>
            <a:pPr marL="449279" lvl="2" defTabSz="449279">
              <a:defRPr/>
            </a:pPr>
            <a:r>
              <a:rPr lang="en-US" sz="1600" dirty="0">
                <a:solidFill>
                  <a:schemeClr val="bg1"/>
                </a:solidFill>
                <a:ea typeface="Calibri" pitchFamily="34" charset="0"/>
                <a:cs typeface="Calibri" pitchFamily="34" charset="0"/>
              </a:rPr>
              <a:t>Deliver low effort, personalized and dependable customer experiences</a:t>
            </a:r>
          </a:p>
          <a:p>
            <a:pPr marL="449279" lvl="2" defTabSz="449279">
              <a:defRPr/>
            </a:pPr>
            <a:r>
              <a:rPr lang="en-US" sz="1600" dirty="0">
                <a:solidFill>
                  <a:schemeClr val="bg1"/>
                </a:solidFill>
                <a:ea typeface="Calibri" pitchFamily="34" charset="0"/>
                <a:cs typeface="Calibri" pitchFamily="34" charset="0"/>
              </a:rPr>
              <a:t>Engage consistently and seamlessly across all </a:t>
            </a:r>
            <a:r>
              <a:rPr lang="en-US" sz="1600" dirty="0" err="1">
                <a:solidFill>
                  <a:schemeClr val="bg1"/>
                </a:solidFill>
                <a:ea typeface="Calibri" pitchFamily="34" charset="0"/>
                <a:cs typeface="Calibri" pitchFamily="34" charset="0"/>
              </a:rPr>
              <a:t>touchpoints</a:t>
            </a:r>
            <a:r>
              <a:rPr lang="en-US" sz="1600" dirty="0">
                <a:solidFill>
                  <a:schemeClr val="bg1"/>
                </a:solidFill>
                <a:ea typeface="Calibri" pitchFamily="34" charset="0"/>
                <a:cs typeface="Calibri" pitchFamily="34" charset="0"/>
              </a:rPr>
              <a:t>, channels and interactions</a:t>
            </a:r>
          </a:p>
          <a:p>
            <a:pPr marL="0" lvl="1" defTabSz="449279">
              <a:defRPr/>
            </a:pPr>
            <a:endParaRPr lang="en-US" sz="1600" dirty="0">
              <a:solidFill>
                <a:schemeClr val="bg1"/>
              </a:solidFill>
              <a:ea typeface="Calibri" pitchFamily="34" charset="0"/>
              <a:cs typeface="Calibri" pitchFamily="34" charset="0"/>
            </a:endParaRPr>
          </a:p>
          <a:p>
            <a:pPr marL="0" lvl="1" defTabSz="449279">
              <a:defRPr/>
            </a:pPr>
            <a:r>
              <a:rPr lang="en-US" sz="1600" dirty="0">
                <a:solidFill>
                  <a:schemeClr val="bg1"/>
                </a:solidFill>
                <a:ea typeface="Calibri" pitchFamily="34" charset="0"/>
                <a:cs typeface="Calibri" pitchFamily="34" charset="0"/>
              </a:rPr>
              <a:t>And in doing so you will:</a:t>
            </a:r>
          </a:p>
          <a:p>
            <a:pPr marL="0" lvl="1" defTabSz="449279">
              <a:defRPr/>
            </a:pPr>
            <a:endParaRPr lang="en-US" sz="1600" dirty="0">
              <a:solidFill>
                <a:schemeClr val="bg1"/>
              </a:solidFill>
              <a:ea typeface="Calibri" pitchFamily="34" charset="0"/>
              <a:cs typeface="Calibri" pitchFamily="34" charset="0"/>
            </a:endParaRPr>
          </a:p>
          <a:p>
            <a:pPr marL="449279" lvl="2" defTabSz="449279">
              <a:defRPr/>
            </a:pPr>
            <a:r>
              <a:rPr lang="en-US" sz="1600" dirty="0">
                <a:solidFill>
                  <a:schemeClr val="bg1"/>
                </a:solidFill>
                <a:ea typeface="Calibri" pitchFamily="34" charset="0"/>
                <a:cs typeface="Calibri" pitchFamily="34" charset="0"/>
              </a:rPr>
              <a:t>Maximize revenue and loyalty while minimizing churn and cost</a:t>
            </a:r>
          </a:p>
          <a:p>
            <a:pPr marL="0" lvl="1" defTabSz="449279">
              <a:defRPr/>
            </a:pPr>
            <a:endParaRPr lang="en-US" sz="1600" dirty="0">
              <a:solidFill>
                <a:schemeClr val="bg1"/>
              </a:solidFill>
              <a:ea typeface="Calibri" pitchFamily="34" charset="0"/>
              <a:cs typeface="Calibri" pitchFamily="34" charset="0"/>
            </a:endParaRPr>
          </a:p>
          <a:p>
            <a:pPr marL="0" lvl="1" defTabSz="449279">
              <a:defRPr/>
            </a:pPr>
            <a:endParaRPr lang="en-US" sz="1600" dirty="0">
              <a:solidFill>
                <a:schemeClr val="bg1"/>
              </a:solidFill>
              <a:ea typeface="Calibri" pitchFamily="34" charset="0"/>
              <a:cs typeface="Calibri" pitchFamily="34" charset="0"/>
            </a:endParaRPr>
          </a:p>
          <a:p>
            <a:pPr marL="0" lvl="1" defTabSz="449279">
              <a:defRPr/>
            </a:pPr>
            <a:endParaRPr lang="en-US" sz="1600" dirty="0">
              <a:solidFill>
                <a:schemeClr val="bg1"/>
              </a:solidFill>
              <a:ea typeface="Calibri" pitchFamily="34" charset="0"/>
              <a:cs typeface="Calibri" pitchFamily="34" charset="0"/>
            </a:endParaRPr>
          </a:p>
          <a:p>
            <a:pPr marL="0" lvl="1" defTabSz="449279">
              <a:defRPr/>
            </a:pPr>
            <a:endParaRPr lang="en-US" sz="1600" dirty="0">
              <a:solidFill>
                <a:schemeClr val="bg1"/>
              </a:solidFill>
              <a:ea typeface="Calibri" pitchFamily="34" charset="0"/>
              <a:cs typeface="Calibri" pitchFamily="34" charset="0"/>
            </a:endParaRPr>
          </a:p>
          <a:p>
            <a:pPr marL="0" lvl="1" defTabSz="449279">
              <a:defRPr/>
            </a:pPr>
            <a:endParaRPr lang="en-US" sz="1600" dirty="0">
              <a:solidFill>
                <a:schemeClr val="bg1"/>
              </a:solidFill>
              <a:ea typeface="Calibri" pitchFamily="34" charset="0"/>
              <a:cs typeface="Calibri" pitchFamily="34" charset="0"/>
            </a:endParaRPr>
          </a:p>
          <a:p>
            <a:endParaRPr lang="en-US" sz="1000"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2012 | </a:t>
            </a:r>
            <a:fld id="{8749B4E3-CFD1-4F30-8058-59995852FBF5}" type="slidenum">
              <a:rPr lang="en-GB" smtClean="0">
                <a:solidFill>
                  <a:srgbClr val="F79646"/>
                </a:solidFill>
                <a:latin typeface="Tahoma"/>
              </a:rPr>
              <a:pPr/>
              <a:t>8</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73179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Agenda:</a:t>
            </a:r>
          </a:p>
          <a:p>
            <a:r>
              <a:rPr lang="en-GB" dirty="0"/>
              <a:t>Duration: 45’ content + 15’ </a:t>
            </a:r>
            <a:r>
              <a:rPr lang="en-GB" dirty="0" err="1"/>
              <a:t>q&amp;a</a:t>
            </a:r>
            <a:endParaRPr lang="en-GB" dirty="0"/>
          </a:p>
          <a:p>
            <a:endParaRPr lang="en-GB" dirty="0"/>
          </a:p>
          <a:p>
            <a:r>
              <a:rPr lang="en-GB" dirty="0"/>
              <a:t>Intro + Strategic alliance			Guillaume	10’</a:t>
            </a:r>
          </a:p>
          <a:p>
            <a:r>
              <a:rPr lang="en-GB" dirty="0"/>
              <a:t>Solution use cases				Guillaume     10’ </a:t>
            </a:r>
          </a:p>
          <a:p>
            <a:r>
              <a:rPr lang="en-GB" dirty="0"/>
              <a:t>MM connector for Skype for Business 	Deepak	20’	</a:t>
            </a:r>
          </a:p>
          <a:p>
            <a:r>
              <a:rPr lang="en-GB" dirty="0"/>
              <a:t>	highlights / benefits Architecture Screenshots / demos Roadmap </a:t>
            </a:r>
          </a:p>
          <a:p>
            <a:r>
              <a:rPr lang="en-GB" dirty="0"/>
              <a:t>Commercialization		 		Guillaume     10’ </a:t>
            </a:r>
          </a:p>
          <a:p>
            <a:r>
              <a:rPr lang="en-GB" dirty="0"/>
              <a:t>Q&amp;A						-		10’</a:t>
            </a:r>
          </a:p>
          <a:p>
            <a:endParaRPr lang="en-GB" dirty="0"/>
          </a:p>
          <a:p>
            <a:r>
              <a:rPr lang="en-GB" dirty="0"/>
              <a:t>Q&amp;A Reference material </a:t>
            </a:r>
          </a:p>
          <a:p>
            <a:r>
              <a:rPr lang="en-GB" dirty="0"/>
              <a:t>Key contacts Marketing tools </a:t>
            </a: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2015 | </a:t>
            </a:r>
            <a:fld id="{8749B4E3-CFD1-4F30-8058-59995852FBF5}" type="slidenum">
              <a:rPr lang="en-GB" smtClean="0">
                <a:solidFill>
                  <a:srgbClr val="F79646"/>
                </a:solidFill>
                <a:latin typeface="Tahoma"/>
              </a:rPr>
              <a:pPr/>
              <a:t>12</a:t>
            </a:fld>
            <a:r>
              <a:rPr lang="en-GB" smtClean="0">
                <a:solidFill>
                  <a:srgbClr val="F79646"/>
                </a:solidFill>
                <a:latin typeface="Tahoma"/>
              </a:rPr>
              <a:t> </a:t>
            </a:r>
            <a:endParaRPr lang="en-GB" dirty="0">
              <a:solidFill>
                <a:srgbClr val="F79646"/>
              </a:solidFill>
              <a:latin typeface="Tahoma"/>
            </a:endParaRPr>
          </a:p>
        </p:txBody>
      </p:sp>
    </p:spTree>
    <p:extLst>
      <p:ext uri="{BB962C8B-B14F-4D97-AF65-F5344CB8AC3E}">
        <p14:creationId xmlns:p14="http://schemas.microsoft.com/office/powerpoint/2010/main" val="4244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smtClean="0"/>
              <a:t>Why Genesys?</a:t>
            </a:r>
            <a:r>
              <a:rPr lang="en-US" baseline="0" dirty="0" smtClean="0"/>
              <a:t> </a:t>
            </a:r>
          </a:p>
          <a:p>
            <a:endParaRPr lang="en-US" baseline="0" dirty="0" smtClean="0"/>
          </a:p>
          <a:p>
            <a:r>
              <a:rPr lang="en-US" baseline="0" dirty="0" smtClean="0"/>
              <a:t>Genesys uniquely brings unmatched expertise and a single unified platform that delivers comprehensive and differentiated capabilities to enable the optimal customer journeys.  Visionary leader in the Gartner MQ for CC.  </a:t>
            </a:r>
          </a:p>
          <a:p>
            <a:endParaRPr lang="en-US" baseline="0" dirty="0" smtClean="0"/>
          </a:p>
          <a:p>
            <a:r>
              <a:rPr lang="en-US" baseline="0" dirty="0" smtClean="0"/>
              <a:t>See the slides in the Backup Detail section of this deck for the details behind each point. </a:t>
            </a:r>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2012 | </a:t>
            </a:r>
            <a:fld id="{8749B4E3-CFD1-4F30-8058-59995852FBF5}" type="slidenum">
              <a:rPr lang="en-GB" smtClean="0">
                <a:solidFill>
                  <a:srgbClr val="F79646"/>
                </a:solidFill>
                <a:latin typeface="Tahoma"/>
              </a:rPr>
              <a:pPr/>
              <a:t>19</a:t>
            </a:fld>
            <a:r>
              <a:rPr lang="en-GB" smtClean="0">
                <a:solidFill>
                  <a:srgbClr val="F79646"/>
                </a:solidFill>
                <a:latin typeface="Tahoma"/>
              </a:rPr>
              <a:t> </a:t>
            </a:r>
            <a:endParaRPr lang="en-GB" dirty="0">
              <a:solidFill>
                <a:srgbClr val="F79646"/>
              </a:solidFill>
              <a:latin typeface="Tahom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GB" smtClean="0">
                <a:latin typeface="Tahoma"/>
              </a:rPr>
              <a:t>Presentation Title | Month 2012 | </a:t>
            </a:r>
            <a:fld id="{8749B4E3-CFD1-4F30-8058-59995852FBF5}" type="slidenum">
              <a:rPr lang="en-GB" smtClean="0">
                <a:solidFill>
                  <a:srgbClr val="F79646"/>
                </a:solidFill>
                <a:latin typeface="Tahoma"/>
              </a:rPr>
              <a:pPr/>
              <a:t>20</a:t>
            </a:fld>
            <a:r>
              <a:rPr lang="en-GB" smtClean="0">
                <a:solidFill>
                  <a:srgbClr val="F79646"/>
                </a:solidFill>
                <a:latin typeface="Tahoma"/>
              </a:rPr>
              <a:t> </a:t>
            </a:r>
            <a:endParaRPr lang="en-GB" dirty="0">
              <a:solidFill>
                <a:srgbClr val="F79646"/>
              </a:solidFill>
              <a:latin typeface="Tahom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GB" b="1" dirty="0">
                <a:solidFill>
                  <a:srgbClr val="C80000"/>
                </a:solidFill>
                <a:latin typeface="Tahoma"/>
                <a:ea typeface="ＭＳ Ｐゴシック" charset="0"/>
                <a:cs typeface="Geneva" pitchFamily="-1" charset="-128"/>
              </a:rPr>
              <a:t>Profile</a:t>
            </a:r>
          </a:p>
          <a:p>
            <a:pPr marL="280835" indent="-280835">
              <a:buFont typeface="Arial" panose="020B0604020202020204" pitchFamily="34" charset="0"/>
              <a:buChar char="•"/>
            </a:pPr>
            <a:r>
              <a:rPr lang="en-GB" dirty="0"/>
              <a:t>Affiliate of a large multinational banking corporation</a:t>
            </a:r>
          </a:p>
          <a:p>
            <a:pPr marL="280835" indent="-280835">
              <a:buFont typeface="Arial" panose="020B0604020202020204" pitchFamily="34" charset="0"/>
              <a:buChar char="•"/>
            </a:pPr>
            <a:r>
              <a:rPr lang="en-GB" dirty="0"/>
              <a:t>Private retail bank: 300+ branches, 6,000 employees</a:t>
            </a:r>
          </a:p>
          <a:p>
            <a:pPr marL="280835" indent="-280835">
              <a:buFont typeface="Arial" panose="020B0604020202020204" pitchFamily="34" charset="0"/>
              <a:buChar char="•"/>
            </a:pPr>
            <a:r>
              <a:rPr lang="en-GB" dirty="0"/>
              <a:t>500 seats Genesys Contact Center </a:t>
            </a:r>
          </a:p>
          <a:p>
            <a:r>
              <a:rPr lang="en-GB" b="1" dirty="0">
                <a:solidFill>
                  <a:srgbClr val="C80000"/>
                </a:solidFill>
                <a:latin typeface="Tahoma"/>
                <a:ea typeface="ＭＳ Ｐゴシック" charset="0"/>
                <a:cs typeface="Geneva" pitchFamily="-1" charset="-128"/>
              </a:rPr>
              <a:t>Challenges</a:t>
            </a:r>
          </a:p>
          <a:p>
            <a:pPr marL="280835" indent="-280835">
              <a:buClr>
                <a:srgbClr val="474747"/>
              </a:buClr>
              <a:buFont typeface="Arial" panose="020B0604020202020204" pitchFamily="34" charset="0"/>
              <a:buChar char="•"/>
            </a:pPr>
            <a:r>
              <a:rPr lang="en-GB" dirty="0"/>
              <a:t>Lost calls at the branches impacting brand image</a:t>
            </a:r>
          </a:p>
          <a:p>
            <a:pPr marL="280835" indent="-280835">
              <a:buClr>
                <a:srgbClr val="474747"/>
              </a:buClr>
              <a:buFont typeface="Arial" panose="020B0604020202020204" pitchFamily="34" charset="0"/>
              <a:buChar char="•"/>
            </a:pPr>
            <a:r>
              <a:rPr lang="en-GB" dirty="0"/>
              <a:t>No reporting</a:t>
            </a:r>
          </a:p>
          <a:p>
            <a:pPr marL="280835" indent="-280835">
              <a:buClr>
                <a:srgbClr val="474747"/>
              </a:buClr>
              <a:buFont typeface="Arial" panose="020B0604020202020204" pitchFamily="34" charset="0"/>
              <a:buChar char="•"/>
            </a:pPr>
            <a:r>
              <a:rPr lang="en-GB" dirty="0"/>
              <a:t>Lost sales opportunities</a:t>
            </a:r>
            <a:endParaRPr lang="en-US" dirty="0"/>
          </a:p>
          <a:p>
            <a:r>
              <a:rPr lang="en-GB" b="1" dirty="0">
                <a:solidFill>
                  <a:srgbClr val="C80000"/>
                </a:solidFill>
                <a:latin typeface="Tahoma"/>
                <a:ea typeface="ＭＳ Ｐゴシック" charset="0"/>
                <a:cs typeface="Geneva" pitchFamily="-1" charset="-128"/>
              </a:rPr>
              <a:t>Solution</a:t>
            </a:r>
          </a:p>
          <a:p>
            <a:pPr marL="280835" indent="-280835">
              <a:buFont typeface="Arial" panose="020B0604020202020204" pitchFamily="34" charset="0"/>
              <a:buChar char="•"/>
            </a:pPr>
            <a:r>
              <a:rPr lang="en-GB" dirty="0"/>
              <a:t>Genesys + Lync branches integration</a:t>
            </a:r>
          </a:p>
          <a:p>
            <a:pPr marL="280835" indent="-280835">
              <a:buFont typeface="Arial" panose="020B0604020202020204" pitchFamily="34" charset="0"/>
              <a:buChar char="•"/>
            </a:pPr>
            <a:r>
              <a:rPr lang="en-GB" dirty="0"/>
              <a:t>Hybrid voice infrastructure (Lync + PBX)</a:t>
            </a:r>
          </a:p>
          <a:p>
            <a:pPr marL="280835" indent="-280835">
              <a:buFont typeface="Arial" panose="020B0604020202020204" pitchFamily="34" charset="0"/>
              <a:buChar char="•"/>
            </a:pPr>
            <a:r>
              <a:rPr lang="en-GB" dirty="0"/>
              <a:t>Presence &amp; customer interactions monitoring</a:t>
            </a:r>
          </a:p>
          <a:p>
            <a:r>
              <a:rPr lang="en-GB" b="1" dirty="0">
                <a:solidFill>
                  <a:srgbClr val="C80000"/>
                </a:solidFill>
                <a:latin typeface="Tahoma"/>
                <a:ea typeface="ＭＳ Ｐゴシック" charset="0"/>
                <a:cs typeface="Geneva" pitchFamily="-1" charset="-128"/>
              </a:rPr>
              <a:t>Results</a:t>
            </a:r>
          </a:p>
          <a:p>
            <a:pPr marL="280835" indent="-280835">
              <a:buClr>
                <a:srgbClr val="474747"/>
              </a:buClr>
              <a:buFont typeface="Arial" panose="020B0604020202020204" pitchFamily="34" charset="0"/>
              <a:buChar char="•"/>
            </a:pPr>
            <a:r>
              <a:rPr lang="en-GB" dirty="0"/>
              <a:t>Pilot at 20 branches with 500 bankers extending to 2,000</a:t>
            </a:r>
          </a:p>
          <a:p>
            <a:pPr marL="280835" indent="-280835">
              <a:buClr>
                <a:srgbClr val="474747"/>
              </a:buClr>
              <a:buFont typeface="Arial" panose="020B0604020202020204" pitchFamily="34" charset="0"/>
              <a:buChar char="•"/>
            </a:pPr>
            <a:r>
              <a:rPr lang="en-GB" dirty="0"/>
              <a:t>Increased customer experience</a:t>
            </a:r>
          </a:p>
          <a:p>
            <a:pPr marL="280835" indent="-280835">
              <a:buClr>
                <a:srgbClr val="474747"/>
              </a:buClr>
              <a:buFont typeface="Arial" panose="020B0604020202020204" pitchFamily="34" charset="0"/>
              <a:buChar char="•"/>
            </a:pPr>
            <a:r>
              <a:rPr lang="en-GB" dirty="0"/>
              <a:t>Technology adoption and efficiency raise by branch staff</a:t>
            </a:r>
          </a:p>
          <a:p>
            <a:endParaRPr lang="en-US" dirty="0"/>
          </a:p>
        </p:txBody>
      </p:sp>
      <p:sp>
        <p:nvSpPr>
          <p:cNvPr id="4" name="Slide Number Placeholder 3"/>
          <p:cNvSpPr>
            <a:spLocks noGrp="1"/>
          </p:cNvSpPr>
          <p:nvPr>
            <p:ph type="sldNum" sz="quarter" idx="10"/>
          </p:nvPr>
        </p:nvSpPr>
        <p:spPr/>
        <p:txBody>
          <a:bodyPr/>
          <a:lstStyle/>
          <a:p>
            <a:r>
              <a:rPr lang="en-GB" smtClean="0">
                <a:latin typeface="Tahoma"/>
              </a:rPr>
              <a:t>Presentation Title | Month 2012 | </a:t>
            </a:r>
            <a:fld id="{8749B4E3-CFD1-4F30-8058-59995852FBF5}" type="slidenum">
              <a:rPr lang="en-GB" smtClean="0">
                <a:solidFill>
                  <a:srgbClr val="F79646"/>
                </a:solidFill>
                <a:latin typeface="Tahoma"/>
              </a:rPr>
              <a:pPr/>
              <a:t>21</a:t>
            </a:fld>
            <a:r>
              <a:rPr lang="en-GB" smtClean="0">
                <a:solidFill>
                  <a:srgbClr val="F79646"/>
                </a:solidFill>
                <a:latin typeface="Tahoma"/>
              </a:rPr>
              <a:t> </a:t>
            </a:r>
            <a:endParaRPr lang="en-GB" dirty="0">
              <a:solidFill>
                <a:srgbClr val="F79646"/>
              </a:solidFill>
              <a:latin typeface="Tahom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459"/>
          <a:stretch/>
        </p:blipFill>
        <p:spPr>
          <a:xfrm>
            <a:off x="1337984" y="227285"/>
            <a:ext cx="9516031" cy="6403429"/>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026"/>
          <a:stretch/>
        </p:blipFill>
        <p:spPr>
          <a:xfrm>
            <a:off x="2518167" y="2019458"/>
            <a:ext cx="7155665" cy="4838670"/>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xmlns="">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3422" tIns="89639" rIns="143422" bIns="89639" anchor="t" anchorCtr="0"/>
          <a:lstStyle>
            <a:lvl1pPr>
              <a:defRPr sz="5300"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3422" tIns="107566" rIns="143422" bIns="107566">
            <a:noAutofit/>
          </a:bodyPr>
          <a:lstStyle>
            <a:lvl1pPr marL="0" indent="0">
              <a:spcBef>
                <a:spcPts val="0"/>
              </a:spcBef>
              <a:buNone/>
              <a:defRPr sz="31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12964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480484" y="1317627"/>
            <a:ext cx="11258549" cy="4778375"/>
          </a:xfrm>
        </p:spPr>
        <p:txBody>
          <a:bodyPr/>
          <a:lstStyle>
            <a:lvl1pPr>
              <a:defRPr sz="2800"/>
            </a:lvl1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073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7186021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6090416" y="0"/>
            <a:ext cx="6101585"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Freeform 2"/>
          <p:cNvSpPr>
            <a:spLocks noChangeAspect="1" noEditPoints="1"/>
          </p:cNvSpPr>
          <p:nvPr userDrawn="1"/>
        </p:nvSpPr>
        <p:spPr bwMode="auto">
          <a:xfrm>
            <a:off x="9128502" y="6142794"/>
            <a:ext cx="2814775" cy="392278"/>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bg2"/>
          </a:solidFill>
          <a:ln>
            <a:noFill/>
          </a:ln>
        </p:spPr>
        <p:txBody>
          <a:bodyPr vert="horz" wrap="square" lIns="89583" tIns="44792" rIns="89583" bIns="44792" numCol="1" anchor="t" anchorCtr="0" compatLnSpc="1">
            <a:prstTxWarp prst="textNoShape">
              <a:avLst/>
            </a:prstTxWarp>
          </a:bodyPr>
          <a:lstStyle/>
          <a:p>
            <a:pPr defTabSz="913730"/>
            <a:endParaRPr lang="en-US" sz="1763">
              <a:solidFill>
                <a:srgbClr val="FFFFFF"/>
              </a:solidFill>
            </a:endParaRPr>
          </a:p>
        </p:txBody>
      </p:sp>
      <p:sp>
        <p:nvSpPr>
          <p:cNvPr id="4" name="Title 1"/>
          <p:cNvSpPr>
            <a:spLocks noGrp="1"/>
          </p:cNvSpPr>
          <p:nvPr>
            <p:ph type="title" hasCustomPrompt="1"/>
          </p:nvPr>
        </p:nvSpPr>
        <p:spPr>
          <a:xfrm>
            <a:off x="269239" y="2084175"/>
            <a:ext cx="4171997"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smtClean="0"/>
              <a:t>Screenshots</a:t>
            </a:r>
            <a:endParaRPr lang="en-US" dirty="0"/>
          </a:p>
        </p:txBody>
      </p:sp>
    </p:spTree>
    <p:extLst>
      <p:ext uri="{BB962C8B-B14F-4D97-AF65-F5344CB8AC3E}">
        <p14:creationId xmlns:p14="http://schemas.microsoft.com/office/powerpoint/2010/main" val="2572131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368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a:xfrm>
            <a:off x="480484" y="1317627"/>
            <a:ext cx="11258549" cy="4778375"/>
          </a:xfrm>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0082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2" r:id="rId14"/>
    <p:sldLayoutId id="2147483673" r:id="rId15"/>
    <p:sldLayoutId id="2147483674" r:id="rId16"/>
    <p:sldLayoutId id="2147483675" r:id="rId17"/>
    <p:sldLayoutId id="2147483676" r:id="rId1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2.jpeg"/><Relationship Id="rId12" Type="http://schemas.openxmlformats.org/officeDocument/2006/relationships/image" Target="../media/image46.jpeg"/><Relationship Id="rId2" Type="http://schemas.openxmlformats.org/officeDocument/2006/relationships/image" Target="../media/image37.jpeg"/><Relationship Id="rId16"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5.jpeg"/><Relationship Id="rId5" Type="http://schemas.openxmlformats.org/officeDocument/2006/relationships/image" Target="../media/image40.jpeg"/><Relationship Id="rId15" Type="http://schemas.openxmlformats.org/officeDocument/2006/relationships/image" Target="../media/image48.png"/><Relationship Id="rId10" Type="http://schemas.openxmlformats.org/officeDocument/2006/relationships/image" Target="../media/image35.pn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image" Target="../media/image49.jpeg"/><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35.png"/><Relationship Id="rId9"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59.jpeg"/><Relationship Id="rId7" Type="http://schemas.openxmlformats.org/officeDocument/2006/relationships/image" Target="../media/image61.png"/><Relationship Id="rId12" Type="http://schemas.openxmlformats.org/officeDocument/2006/relationships/image" Target="../media/image24.png"/><Relationship Id="rId2" Type="http://schemas.openxmlformats.org/officeDocument/2006/relationships/image" Target="../media/image58.jpe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image" Target="../media/image6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74.png"/><Relationship Id="rId3" Type="http://schemas.openxmlformats.org/officeDocument/2006/relationships/image" Target="../media/image66.jpeg"/><Relationship Id="rId7" Type="http://schemas.openxmlformats.org/officeDocument/2006/relationships/image" Target="../media/image70.png"/><Relationship Id="rId12" Type="http://schemas.openxmlformats.org/officeDocument/2006/relationships/image" Target="../media/image73.jpe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jpeg"/><Relationship Id="rId11" Type="http://schemas.openxmlformats.org/officeDocument/2006/relationships/image" Target="../media/image35.png"/><Relationship Id="rId5" Type="http://schemas.openxmlformats.org/officeDocument/2006/relationships/image" Target="../media/image68.jpeg"/><Relationship Id="rId15" Type="http://schemas.openxmlformats.org/officeDocument/2006/relationships/image" Target="../media/image23.png"/><Relationship Id="rId10" Type="http://schemas.openxmlformats.org/officeDocument/2006/relationships/image" Target="../media/image72.png"/><Relationship Id="rId4" Type="http://schemas.openxmlformats.org/officeDocument/2006/relationships/image" Target="../media/image67.jpeg"/><Relationship Id="rId9" Type="http://schemas.openxmlformats.org/officeDocument/2006/relationships/image" Target="../media/image71.png"/><Relationship Id="rId1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97.emf"/><Relationship Id="rId3" Type="http://schemas.openxmlformats.org/officeDocument/2006/relationships/image" Target="../media/image83.png"/><Relationship Id="rId21" Type="http://schemas.openxmlformats.org/officeDocument/2006/relationships/image" Target="../media/image100.png"/><Relationship Id="rId7" Type="http://schemas.openxmlformats.org/officeDocument/2006/relationships/image" Target="../media/image87.png"/><Relationship Id="rId12" Type="http://schemas.openxmlformats.org/officeDocument/2006/relationships/image" Target="../media/image91.emf"/><Relationship Id="rId17" Type="http://schemas.openxmlformats.org/officeDocument/2006/relationships/image" Target="../media/image96.emf"/><Relationship Id="rId2" Type="http://schemas.openxmlformats.org/officeDocument/2006/relationships/image" Target="../media/image82.png"/><Relationship Id="rId16" Type="http://schemas.openxmlformats.org/officeDocument/2006/relationships/image" Target="../media/image95.png"/><Relationship Id="rId20" Type="http://schemas.openxmlformats.org/officeDocument/2006/relationships/image" Target="../media/image99.emf"/><Relationship Id="rId1" Type="http://schemas.openxmlformats.org/officeDocument/2006/relationships/slideLayout" Target="../slideLayouts/slideLayout16.xml"/><Relationship Id="rId6" Type="http://schemas.openxmlformats.org/officeDocument/2006/relationships/image" Target="../media/image86.png"/><Relationship Id="rId11" Type="http://schemas.openxmlformats.org/officeDocument/2006/relationships/image" Target="../media/image22.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90.png"/><Relationship Id="rId19" Type="http://schemas.openxmlformats.org/officeDocument/2006/relationships/image" Target="../media/image98.emf"/><Relationship Id="rId4" Type="http://schemas.openxmlformats.org/officeDocument/2006/relationships/image" Target="../media/image84.emf"/><Relationship Id="rId9" Type="http://schemas.openxmlformats.org/officeDocument/2006/relationships/image" Target="../media/image89.png"/><Relationship Id="rId1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media" Target="../media/media2.MOV"/><Relationship Id="rId7"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slideLayout" Target="../slideLayouts/slideLayout10.xml"/><Relationship Id="rId10" Type="http://schemas.openxmlformats.org/officeDocument/2006/relationships/image" Target="../media/image17.jpeg"/><Relationship Id="rId4" Type="http://schemas.openxmlformats.org/officeDocument/2006/relationships/video" Target="../media/media2.MOV"/><Relationship Id="rId9" Type="http://schemas.openxmlformats.org/officeDocument/2006/relationships/hyperlink" Target="http://channel9.msdn.com/Events/Ignite/2015/BRK217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71475" y="5919788"/>
            <a:ext cx="11404600" cy="814387"/>
          </a:xfrm>
        </p:spPr>
        <p:txBody>
          <a:bodyPr>
            <a:normAutofit fontScale="92500" lnSpcReduction="10000"/>
          </a:bodyPr>
          <a:lstStyle/>
          <a:p>
            <a:pPr marL="0" indent="0" algn="r">
              <a:buNone/>
            </a:pPr>
            <a:r>
              <a:rPr lang="en-US" dirty="0" smtClean="0">
                <a:solidFill>
                  <a:schemeClr val="bg1"/>
                </a:solidFill>
              </a:rPr>
              <a:t>Guillermo Tovar</a:t>
            </a:r>
          </a:p>
          <a:p>
            <a:pPr marL="0" indent="0" algn="r">
              <a:buNone/>
            </a:pPr>
            <a:r>
              <a:rPr lang="en-US" sz="1900" dirty="0" smtClean="0">
                <a:solidFill>
                  <a:schemeClr val="bg1"/>
                </a:solidFill>
              </a:rPr>
              <a:t>Genesys Iberia Solutions Engineer</a:t>
            </a:r>
          </a:p>
          <a:p>
            <a:endParaRPr lang="en-US" dirty="0"/>
          </a:p>
        </p:txBody>
      </p:sp>
      <p:sp>
        <p:nvSpPr>
          <p:cNvPr id="6" name="Title 1"/>
          <p:cNvSpPr txBox="1">
            <a:spLocks/>
          </p:cNvSpPr>
          <p:nvPr/>
        </p:nvSpPr>
        <p:spPr>
          <a:xfrm>
            <a:off x="269302" y="1709115"/>
            <a:ext cx="9859116" cy="2954655"/>
          </a:xfrm>
          <a:prstGeom prst="rect">
            <a:avLst/>
          </a:prstGeom>
          <a:noFill/>
        </p:spPr>
        <p:txBody>
          <a:bodyPr vert="horz" wrap="square" lIns="146305" tIns="91440" rIns="146305" bIns="91440" rtlCol="0" anchor="t" anchorCtr="0">
            <a:spAutoFit/>
          </a:bodyPr>
          <a:lstStyle>
            <a:lvl1pPr algn="l" defTabSz="914093" rtl="0" eaLnBrk="1" latinLnBrk="0" hangingPunct="1">
              <a:lnSpc>
                <a:spcPct val="90000"/>
              </a:lnSpc>
              <a:spcBef>
                <a:spcPct val="0"/>
              </a:spcBef>
              <a:buNone/>
              <a:defRPr lang="en-US" sz="7056"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nSpc>
                <a:spcPct val="100000"/>
              </a:lnSpc>
            </a:pPr>
            <a:r>
              <a:rPr lang="en-US" sz="6000" b="1" dirty="0">
                <a:solidFill>
                  <a:schemeClr val="bg1"/>
                </a:solidFill>
              </a:rPr>
              <a:t>Redefine </a:t>
            </a:r>
            <a:r>
              <a:rPr lang="en-US" sz="6000" b="1" dirty="0" smtClean="0">
                <a:solidFill>
                  <a:schemeClr val="bg1"/>
                </a:solidFill>
              </a:rPr>
              <a:t>la </a:t>
            </a:r>
            <a:r>
              <a:rPr lang="en-US" sz="6000" b="1" dirty="0" err="1" smtClean="0">
                <a:solidFill>
                  <a:schemeClr val="bg1"/>
                </a:solidFill>
              </a:rPr>
              <a:t>eXperiencia</a:t>
            </a:r>
            <a:r>
              <a:rPr lang="en-US" sz="6000" b="1" dirty="0" smtClean="0">
                <a:solidFill>
                  <a:schemeClr val="bg1"/>
                </a:solidFill>
              </a:rPr>
              <a:t> </a:t>
            </a:r>
          </a:p>
          <a:p>
            <a:pPr>
              <a:lnSpc>
                <a:spcPct val="100000"/>
              </a:lnSpc>
            </a:pPr>
            <a:r>
              <a:rPr lang="en-US" sz="6000" b="1" dirty="0" smtClean="0">
                <a:solidFill>
                  <a:schemeClr val="bg1"/>
                </a:solidFill>
              </a:rPr>
              <a:t>de </a:t>
            </a:r>
            <a:r>
              <a:rPr lang="en-US" sz="6000" b="1" dirty="0" err="1" smtClean="0">
                <a:solidFill>
                  <a:schemeClr val="bg1"/>
                </a:solidFill>
              </a:rPr>
              <a:t>cliente</a:t>
            </a:r>
            <a:r>
              <a:rPr lang="en-US" sz="6000" b="1" dirty="0" smtClean="0">
                <a:solidFill>
                  <a:schemeClr val="bg1"/>
                </a:solidFill>
              </a:rPr>
              <a:t> con</a:t>
            </a:r>
            <a:endParaRPr lang="en-US" sz="6000" b="1" dirty="0">
              <a:solidFill>
                <a:schemeClr val="bg1"/>
              </a:solidFill>
            </a:endParaRPr>
          </a:p>
          <a:p>
            <a:pPr>
              <a:lnSpc>
                <a:spcPct val="100000"/>
              </a:lnSpc>
            </a:pPr>
            <a:r>
              <a:rPr lang="en-US" sz="6000" b="1" dirty="0">
                <a:solidFill>
                  <a:schemeClr val="bg1"/>
                </a:solidFill>
              </a:rPr>
              <a:t>y</a:t>
            </a:r>
            <a:r>
              <a:rPr lang="en-US" sz="6000" b="1" dirty="0" smtClean="0">
                <a:solidFill>
                  <a:schemeClr val="bg1"/>
                </a:solidFill>
              </a:rPr>
              <a:t> Skype </a:t>
            </a:r>
            <a:r>
              <a:rPr lang="en-US" sz="6000" b="1" dirty="0">
                <a:solidFill>
                  <a:schemeClr val="bg1"/>
                </a:solidFill>
              </a:rPr>
              <a:t>for Business</a:t>
            </a:r>
          </a:p>
        </p:txBody>
      </p:sp>
      <p:pic>
        <p:nvPicPr>
          <p:cNvPr id="7" name="Picture 6" descr="GenesysLo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70919" y="2560744"/>
            <a:ext cx="4330085" cy="1227561"/>
          </a:xfrm>
          <a:prstGeom prst="rect">
            <a:avLst/>
          </a:prstGeom>
        </p:spPr>
      </p:pic>
      <p:sp>
        <p:nvSpPr>
          <p:cNvPr id="5" name="Freeform 4"/>
          <p:cNvSpPr>
            <a:spLocks noChangeAspect="1" noEditPoints="1"/>
          </p:cNvSpPr>
          <p:nvPr/>
        </p:nvSpPr>
        <p:spPr bwMode="auto">
          <a:xfrm>
            <a:off x="431608" y="459511"/>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00967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35502"/>
            <a:ext cx="11079159" cy="1325563"/>
          </a:xfrm>
          <a:noFill/>
          <a:ln w="9525">
            <a:noFill/>
            <a:miter lim="800000"/>
            <a:headEnd/>
            <a:tailEnd/>
          </a:ln>
        </p:spPr>
        <p:txBody>
          <a:bodyPr vert="horz" wrap="none" lIns="91440" tIns="45720" rIns="91440" bIns="45720" numCol="1" rtlCol="0" anchor="ctr" anchorCtr="0" compatLnSpc="1">
            <a:prstTxWarp prst="textNoShape">
              <a:avLst/>
            </a:prstTxWarp>
            <a:normAutofit/>
          </a:bodyPr>
          <a:lstStyle/>
          <a:p>
            <a:pPr algn="ctr"/>
            <a:r>
              <a:rPr lang="en-US" sz="3600" b="1" dirty="0" err="1" smtClean="0">
                <a:solidFill>
                  <a:schemeClr val="tx1"/>
                </a:solidFill>
                <a:latin typeface="+mj-lt"/>
                <a:ea typeface="ＭＳ Ｐゴシック" pitchFamily="123" charset="-128"/>
                <a:cs typeface="Tahoma" pitchFamily="34" charset="0"/>
              </a:rPr>
              <a:t>Gestión</a:t>
            </a:r>
            <a:r>
              <a:rPr lang="en-US" sz="3600" b="1" dirty="0" smtClean="0">
                <a:solidFill>
                  <a:schemeClr val="tx1"/>
                </a:solidFill>
                <a:latin typeface="+mj-lt"/>
                <a:ea typeface="ＭＳ Ｐゴシック" pitchFamily="123" charset="-128"/>
                <a:cs typeface="Tahoma" pitchFamily="34" charset="0"/>
              </a:rPr>
              <a:t> de los </a:t>
            </a:r>
            <a:r>
              <a:rPr lang="en-US" sz="3600" b="1" i="1" dirty="0" smtClean="0">
                <a:solidFill>
                  <a:schemeClr val="tx1"/>
                </a:solidFill>
                <a:latin typeface="+mj-lt"/>
                <a:ea typeface="ＭＳ Ｐゴシック" pitchFamily="123" charset="-128"/>
                <a:cs typeface="Tahoma" pitchFamily="34" charset="0"/>
              </a:rPr>
              <a:t>customer</a:t>
            </a:r>
            <a:r>
              <a:rPr lang="en-US" sz="3600" b="1" dirty="0" smtClean="0">
                <a:solidFill>
                  <a:schemeClr val="tx1"/>
                </a:solidFill>
                <a:latin typeface="+mj-lt"/>
                <a:ea typeface="ＭＳ Ｐゴシック" pitchFamily="123" charset="-128"/>
                <a:cs typeface="Tahoma" pitchFamily="34" charset="0"/>
              </a:rPr>
              <a:t> </a:t>
            </a:r>
            <a:r>
              <a:rPr lang="en-US" sz="3600" b="1" i="1" dirty="0" smtClean="0">
                <a:solidFill>
                  <a:schemeClr val="tx1"/>
                </a:solidFill>
                <a:latin typeface="+mj-lt"/>
                <a:ea typeface="ＭＳ Ｐゴシック" pitchFamily="123" charset="-128"/>
                <a:cs typeface="Tahoma" pitchFamily="34" charset="0"/>
              </a:rPr>
              <a:t>journeys</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en</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todos</a:t>
            </a:r>
            <a:r>
              <a:rPr lang="en-US" sz="3600" b="1" dirty="0" smtClean="0">
                <a:solidFill>
                  <a:schemeClr val="tx1"/>
                </a:solidFill>
                <a:latin typeface="+mj-lt"/>
                <a:ea typeface="ＭＳ Ｐゴシック" pitchFamily="123" charset="-128"/>
                <a:cs typeface="Tahoma" pitchFamily="34" charset="0"/>
              </a:rPr>
              <a:t> los </a:t>
            </a:r>
            <a:r>
              <a:rPr lang="en-US" sz="3600" b="1" dirty="0" err="1" smtClean="0">
                <a:solidFill>
                  <a:schemeClr val="tx1"/>
                </a:solidFill>
                <a:latin typeface="+mj-lt"/>
                <a:ea typeface="ＭＳ Ｐゴシック" pitchFamily="123" charset="-128"/>
                <a:cs typeface="Tahoma" pitchFamily="34" charset="0"/>
              </a:rPr>
              <a:t>puntos</a:t>
            </a:r>
            <a:r>
              <a:rPr lang="en-US" sz="3600" b="1" dirty="0" smtClean="0">
                <a:solidFill>
                  <a:schemeClr val="tx1"/>
                </a:solidFill>
                <a:latin typeface="+mj-lt"/>
                <a:ea typeface="ＭＳ Ｐゴシック" pitchFamily="123" charset="-128"/>
                <a:cs typeface="Tahoma" pitchFamily="34" charset="0"/>
              </a:rPr>
              <a:t/>
            </a:r>
            <a:br>
              <a:rPr lang="en-US" sz="3600" b="1" dirty="0" smtClean="0">
                <a:solidFill>
                  <a:schemeClr val="tx1"/>
                </a:solidFill>
                <a:latin typeface="+mj-lt"/>
                <a:ea typeface="ＭＳ Ｐゴシック" pitchFamily="123" charset="-128"/>
                <a:cs typeface="Tahoma" pitchFamily="34" charset="0"/>
              </a:rPr>
            </a:br>
            <a:r>
              <a:rPr lang="en-US" sz="3600" b="1" dirty="0" smtClean="0">
                <a:solidFill>
                  <a:schemeClr val="tx1"/>
                </a:solidFill>
                <a:latin typeface="+mj-lt"/>
                <a:ea typeface="ＭＳ Ｐゴシック" pitchFamily="123" charset="-128"/>
                <a:cs typeface="Tahoma" pitchFamily="34" charset="0"/>
              </a:rPr>
              <a:t> de </a:t>
            </a:r>
            <a:r>
              <a:rPr lang="en-US" sz="3600" b="1" dirty="0" err="1" smtClean="0">
                <a:solidFill>
                  <a:schemeClr val="tx1"/>
                </a:solidFill>
                <a:latin typeface="+mj-lt"/>
                <a:ea typeface="ＭＳ Ｐゴシック" pitchFamily="123" charset="-128"/>
                <a:cs typeface="Tahoma" pitchFamily="34" charset="0"/>
              </a:rPr>
              <a:t>contacto</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virtualizando</a:t>
            </a:r>
            <a:r>
              <a:rPr lang="en-US" sz="3600" b="1" dirty="0" smtClean="0">
                <a:solidFill>
                  <a:schemeClr val="tx1"/>
                </a:solidFill>
                <a:latin typeface="+mj-lt"/>
                <a:ea typeface="ＭＳ Ｐゴシック" pitchFamily="123" charset="-128"/>
                <a:cs typeface="Tahoma" pitchFamily="34" charset="0"/>
              </a:rPr>
              <a:t> la </a:t>
            </a:r>
            <a:r>
              <a:rPr lang="en-US" sz="3600" b="1" dirty="0" err="1" smtClean="0">
                <a:solidFill>
                  <a:schemeClr val="tx1"/>
                </a:solidFill>
                <a:latin typeface="+mj-lt"/>
                <a:ea typeface="ＭＳ Ｐゴシック" pitchFamily="123" charset="-128"/>
                <a:cs typeface="Tahoma" pitchFamily="34" charset="0"/>
              </a:rPr>
              <a:t>fuerza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laboral</a:t>
            </a:r>
            <a:endParaRPr lang="en-US" sz="3600" b="1" dirty="0">
              <a:solidFill>
                <a:schemeClr val="tx1"/>
              </a:solidFill>
              <a:latin typeface="+mj-lt"/>
              <a:ea typeface="ＭＳ Ｐゴシック" pitchFamily="123" charset="-128"/>
              <a:cs typeface="Tahoma" pitchFamily="34" charset="0"/>
            </a:endParaRPr>
          </a:p>
        </p:txBody>
      </p:sp>
      <p:sp>
        <p:nvSpPr>
          <p:cNvPr id="9" name="Content Placeholder 8"/>
          <p:cNvSpPr>
            <a:spLocks noGrp="1"/>
          </p:cNvSpPr>
          <p:nvPr>
            <p:ph idx="1"/>
          </p:nvPr>
        </p:nvSpPr>
        <p:spPr/>
        <p:txBody>
          <a:bodyPr/>
          <a:lstStyle/>
          <a:p>
            <a:endParaRPr lang="es-ES"/>
          </a:p>
        </p:txBody>
      </p:sp>
      <p:grpSp>
        <p:nvGrpSpPr>
          <p:cNvPr id="3" name="Group 2"/>
          <p:cNvGrpSpPr/>
          <p:nvPr/>
        </p:nvGrpSpPr>
        <p:grpSpPr>
          <a:xfrm>
            <a:off x="9559029" y="1302657"/>
            <a:ext cx="2144681" cy="2672179"/>
            <a:chOff x="1148962" y="3655960"/>
            <a:chExt cx="1675040" cy="2087570"/>
          </a:xfrm>
        </p:grpSpPr>
        <p:sp>
          <p:nvSpPr>
            <p:cNvPr id="4" name="TextBox 3"/>
            <p:cNvSpPr txBox="1"/>
            <p:nvPr/>
          </p:nvSpPr>
          <p:spPr>
            <a:xfrm>
              <a:off x="1148962" y="5286690"/>
              <a:ext cx="1675040" cy="456840"/>
            </a:xfrm>
            <a:prstGeom prst="rect">
              <a:avLst/>
            </a:prstGeom>
            <a:noFill/>
          </p:spPr>
          <p:txBody>
            <a:bodyPr wrap="square" rtlCol="0">
              <a:spAutoFit/>
            </a:bodyPr>
            <a:lstStyle>
              <a:defPPr>
                <a:defRPr lang="en-US"/>
              </a:defPPr>
              <a:lvl1pPr algn="ctr">
                <a:defRPr sz="1600" b="1">
                  <a:solidFill>
                    <a:srgbClr val="0070C0"/>
                  </a:solidFill>
                </a:defRPr>
              </a:lvl1pPr>
            </a:lstStyle>
            <a:p>
              <a:r>
                <a:rPr lang="en-US" dirty="0"/>
                <a:t>Contact </a:t>
              </a:r>
              <a:r>
                <a:rPr lang="en-US" dirty="0" smtClean="0"/>
                <a:t>Center director</a:t>
              </a:r>
              <a:endParaRPr lang="en-US" dirty="0"/>
            </a:p>
          </p:txBody>
        </p:sp>
        <p:pic>
          <p:nvPicPr>
            <p:cNvPr id="5" name="Picture 4" descr="LexOrig.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56015" y="3655960"/>
              <a:ext cx="1454150" cy="1613540"/>
            </a:xfrm>
            <a:prstGeom prst="rect">
              <a:avLst/>
            </a:prstGeom>
            <a:ln w="15875">
              <a:solidFill>
                <a:schemeClr val="bg1">
                  <a:lumMod val="95000"/>
                </a:schemeClr>
              </a:solidFill>
            </a:ln>
          </p:spPr>
        </p:pic>
      </p:grpSp>
      <p:sp>
        <p:nvSpPr>
          <p:cNvPr id="6" name="Rounded Rectangular Callout 5"/>
          <p:cNvSpPr/>
          <p:nvPr/>
        </p:nvSpPr>
        <p:spPr bwMode="auto">
          <a:xfrm>
            <a:off x="8195639" y="4345270"/>
            <a:ext cx="3274004" cy="1823831"/>
          </a:xfrm>
          <a:prstGeom prst="wedgeRoundRectCallout">
            <a:avLst>
              <a:gd name="adj1" fmla="val 27411"/>
              <a:gd name="adj2" fmla="val -69035"/>
              <a:gd name="adj3" fmla="val 16667"/>
            </a:avLst>
          </a:prstGeom>
          <a:solidFill>
            <a:schemeClr val="accent1">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90000"/>
              </a:lnSpc>
            </a:pPr>
            <a:r>
              <a:rPr lang="en-US" i="1" dirty="0" smtClean="0">
                <a:solidFill>
                  <a:srgbClr val="0070C0"/>
                </a:solidFill>
              </a:rPr>
              <a:t>Skype for Business </a:t>
            </a:r>
            <a:r>
              <a:rPr lang="en-US" i="1" dirty="0" err="1" smtClean="0">
                <a:solidFill>
                  <a:srgbClr val="0070C0"/>
                </a:solidFill>
              </a:rPr>
              <a:t>habilita</a:t>
            </a:r>
            <a:r>
              <a:rPr lang="en-US" i="1" dirty="0" smtClean="0">
                <a:solidFill>
                  <a:srgbClr val="0070C0"/>
                </a:solidFill>
              </a:rPr>
              <a:t> la </a:t>
            </a:r>
            <a:r>
              <a:rPr lang="en-US" i="1" dirty="0" err="1" smtClean="0">
                <a:solidFill>
                  <a:srgbClr val="0070C0"/>
                </a:solidFill>
              </a:rPr>
              <a:t>colaboración</a:t>
            </a:r>
            <a:r>
              <a:rPr lang="en-US" i="1" dirty="0" smtClean="0">
                <a:solidFill>
                  <a:srgbClr val="0070C0"/>
                </a:solidFill>
              </a:rPr>
              <a:t> </a:t>
            </a:r>
            <a:r>
              <a:rPr lang="en-US" i="1" dirty="0" err="1" smtClean="0">
                <a:solidFill>
                  <a:srgbClr val="0070C0"/>
                </a:solidFill>
              </a:rPr>
              <a:t>dentro</a:t>
            </a:r>
            <a:r>
              <a:rPr lang="en-US" i="1" dirty="0" smtClean="0">
                <a:solidFill>
                  <a:srgbClr val="0070C0"/>
                </a:solidFill>
              </a:rPr>
              <a:t> de la </a:t>
            </a:r>
            <a:r>
              <a:rPr lang="en-US" i="1" dirty="0" err="1" smtClean="0">
                <a:solidFill>
                  <a:srgbClr val="0070C0"/>
                </a:solidFill>
              </a:rPr>
              <a:t>empresa</a:t>
            </a:r>
            <a:r>
              <a:rPr lang="en-US" i="1" dirty="0" smtClean="0">
                <a:solidFill>
                  <a:srgbClr val="0070C0"/>
                </a:solidFill>
              </a:rPr>
              <a:t>. </a:t>
            </a:r>
            <a:r>
              <a:rPr lang="en-US" i="1" dirty="0" err="1" smtClean="0">
                <a:solidFill>
                  <a:srgbClr val="0070C0"/>
                </a:solidFill>
              </a:rPr>
              <a:t>Cómo</a:t>
            </a:r>
            <a:r>
              <a:rPr lang="en-US" i="1" dirty="0" smtClean="0">
                <a:solidFill>
                  <a:srgbClr val="0070C0"/>
                </a:solidFill>
              </a:rPr>
              <a:t> </a:t>
            </a:r>
            <a:r>
              <a:rPr lang="en-US" i="1" dirty="0" err="1" smtClean="0">
                <a:solidFill>
                  <a:srgbClr val="0070C0"/>
                </a:solidFill>
              </a:rPr>
              <a:t>puede</a:t>
            </a:r>
            <a:r>
              <a:rPr lang="en-US" i="1" dirty="0" smtClean="0">
                <a:solidFill>
                  <a:srgbClr val="0070C0"/>
                </a:solidFill>
              </a:rPr>
              <a:t> </a:t>
            </a:r>
            <a:r>
              <a:rPr lang="en-US" i="1" dirty="0" err="1" smtClean="0">
                <a:solidFill>
                  <a:srgbClr val="0070C0"/>
                </a:solidFill>
              </a:rPr>
              <a:t>beneficiar</a:t>
            </a:r>
            <a:r>
              <a:rPr lang="en-US" i="1" dirty="0" smtClean="0">
                <a:solidFill>
                  <a:srgbClr val="0070C0"/>
                </a:solidFill>
              </a:rPr>
              <a:t> </a:t>
            </a:r>
            <a:r>
              <a:rPr lang="en-US" i="1" dirty="0" err="1" smtClean="0">
                <a:solidFill>
                  <a:srgbClr val="0070C0"/>
                </a:solidFill>
              </a:rPr>
              <a:t>esto</a:t>
            </a:r>
            <a:r>
              <a:rPr lang="en-US" i="1" dirty="0" smtClean="0">
                <a:solidFill>
                  <a:srgbClr val="0070C0"/>
                </a:solidFill>
              </a:rPr>
              <a:t> el </a:t>
            </a:r>
            <a:r>
              <a:rPr lang="en-US" i="1" dirty="0" err="1" smtClean="0">
                <a:solidFill>
                  <a:srgbClr val="0070C0"/>
                </a:solidFill>
              </a:rPr>
              <a:t>rendimiento</a:t>
            </a:r>
            <a:r>
              <a:rPr lang="en-US" i="1" dirty="0" smtClean="0">
                <a:solidFill>
                  <a:srgbClr val="0070C0"/>
                </a:solidFill>
              </a:rPr>
              <a:t> de mi </a:t>
            </a:r>
            <a:r>
              <a:rPr lang="en-US" i="1" dirty="0" err="1" smtClean="0">
                <a:solidFill>
                  <a:srgbClr val="0070C0"/>
                </a:solidFill>
              </a:rPr>
              <a:t>equipo</a:t>
            </a:r>
            <a:r>
              <a:rPr lang="en-US" i="1" dirty="0" smtClean="0">
                <a:solidFill>
                  <a:srgbClr val="0070C0"/>
                </a:solidFill>
              </a:rPr>
              <a:t>?</a:t>
            </a:r>
            <a:endParaRPr lang="en-US" i="1" dirty="0">
              <a:solidFill>
                <a:srgbClr val="0070C0"/>
              </a:solidFill>
            </a:endParaRPr>
          </a:p>
        </p:txBody>
      </p:sp>
      <p:sp>
        <p:nvSpPr>
          <p:cNvPr id="16" name="Donut 15"/>
          <p:cNvSpPr/>
          <p:nvPr/>
        </p:nvSpPr>
        <p:spPr bwMode="auto">
          <a:xfrm>
            <a:off x="2338000" y="1794548"/>
            <a:ext cx="3434080" cy="3433186"/>
          </a:xfrm>
          <a:prstGeom prst="donut">
            <a:avLst>
              <a:gd name="adj" fmla="val 14006"/>
            </a:avLst>
          </a:prstGeom>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17" name="Group 45"/>
          <p:cNvGrpSpPr/>
          <p:nvPr/>
        </p:nvGrpSpPr>
        <p:grpSpPr>
          <a:xfrm>
            <a:off x="5695785" y="1585869"/>
            <a:ext cx="2389006" cy="1884255"/>
            <a:chOff x="6237854" y="1656368"/>
            <a:chExt cx="2601591" cy="2052460"/>
          </a:xfrm>
        </p:grpSpPr>
        <p:pic>
          <p:nvPicPr>
            <p:cNvPr id="18" name="Picture 6" descr="AgentMenu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1036" y="1656368"/>
              <a:ext cx="2143122" cy="1294734"/>
            </a:xfrm>
            <a:prstGeom prst="rect">
              <a:avLst/>
            </a:prstGeom>
            <a:noFill/>
            <a:ln w="9525">
              <a:solidFill>
                <a:schemeClr val="tx2"/>
              </a:solidFill>
              <a:miter lim="800000"/>
              <a:headEnd/>
              <a:tailEnd/>
            </a:ln>
          </p:spPr>
        </p:pic>
        <p:pic>
          <p:nvPicPr>
            <p:cNvPr id="19" name="Picture 8" descr="iStock_000003409602Small.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654" y="2325370"/>
              <a:ext cx="1206791" cy="1251464"/>
            </a:xfrm>
            <a:prstGeom prst="rect">
              <a:avLst/>
            </a:prstGeom>
            <a:noFill/>
            <a:ln w="9525">
              <a:solidFill>
                <a:srgbClr val="A6A6A6"/>
              </a:solidFill>
              <a:miter lim="800000"/>
              <a:headEnd/>
              <a:tailEnd/>
            </a:ln>
          </p:spPr>
        </p:pic>
        <p:sp>
          <p:nvSpPr>
            <p:cNvPr id="20" name="Rectangle 19"/>
            <p:cNvSpPr/>
            <p:nvPr/>
          </p:nvSpPr>
          <p:spPr>
            <a:xfrm>
              <a:off x="6237854" y="3004800"/>
              <a:ext cx="1454402" cy="704028"/>
            </a:xfrm>
            <a:prstGeom prst="rect">
              <a:avLst/>
            </a:prstGeom>
          </p:spPr>
          <p:txBody>
            <a:bodyPr wrap="none">
              <a:spAutoFit/>
            </a:bodyPr>
            <a:lstStyle/>
            <a:p>
              <a:pPr algn="ctr"/>
              <a:r>
                <a:rPr lang="en-US" dirty="0" smtClean="0"/>
                <a:t>Front-office </a:t>
              </a:r>
            </a:p>
            <a:p>
              <a:pPr algn="ctr"/>
              <a:r>
                <a:rPr lang="en-US" dirty="0" smtClean="0"/>
                <a:t>Agent</a:t>
              </a:r>
              <a:endParaRPr lang="en-US" dirty="0"/>
            </a:p>
          </p:txBody>
        </p:sp>
      </p:grpSp>
      <p:grpSp>
        <p:nvGrpSpPr>
          <p:cNvPr id="26" name="Group 52"/>
          <p:cNvGrpSpPr/>
          <p:nvPr/>
        </p:nvGrpSpPr>
        <p:grpSpPr>
          <a:xfrm>
            <a:off x="5940460" y="3823426"/>
            <a:ext cx="1791320" cy="1484170"/>
            <a:chOff x="6504303" y="3618314"/>
            <a:chExt cx="1950720" cy="1616659"/>
          </a:xfrm>
        </p:grpSpPr>
        <p:pic>
          <p:nvPicPr>
            <p:cNvPr id="27" name="Picture 26" descr="homeOffic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4303" y="3618314"/>
              <a:ext cx="1950720" cy="1237488"/>
            </a:xfrm>
            <a:prstGeom prst="rect">
              <a:avLst/>
            </a:prstGeom>
          </p:spPr>
        </p:pic>
        <p:sp>
          <p:nvSpPr>
            <p:cNvPr id="28" name="Rectangle 27"/>
            <p:cNvSpPr/>
            <p:nvPr/>
          </p:nvSpPr>
          <p:spPr>
            <a:xfrm>
              <a:off x="6504303" y="4832671"/>
              <a:ext cx="1950720" cy="402302"/>
            </a:xfrm>
            <a:prstGeom prst="rect">
              <a:avLst/>
            </a:prstGeom>
          </p:spPr>
          <p:txBody>
            <a:bodyPr wrap="square">
              <a:spAutoFit/>
            </a:bodyPr>
            <a:lstStyle/>
            <a:p>
              <a:pPr algn="ctr"/>
              <a:r>
                <a:rPr lang="en-US" dirty="0" smtClean="0"/>
                <a:t>Home Agent</a:t>
              </a:r>
              <a:endParaRPr lang="en-US" dirty="0"/>
            </a:p>
          </p:txBody>
        </p:sp>
      </p:grpSp>
      <p:pic>
        <p:nvPicPr>
          <p:cNvPr id="29" name="Picture 28" descr="phone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6868" y="1146495"/>
            <a:ext cx="1494867" cy="1501680"/>
          </a:xfrm>
          <a:prstGeom prst="rect">
            <a:avLst/>
          </a:prstGeom>
        </p:spPr>
      </p:pic>
      <p:grpSp>
        <p:nvGrpSpPr>
          <p:cNvPr id="30" name="Group 48"/>
          <p:cNvGrpSpPr/>
          <p:nvPr/>
        </p:nvGrpSpPr>
        <p:grpSpPr>
          <a:xfrm>
            <a:off x="292002" y="1491460"/>
            <a:ext cx="2028846" cy="2163156"/>
            <a:chOff x="353218" y="1078177"/>
            <a:chExt cx="2209383" cy="2356258"/>
          </a:xfrm>
        </p:grpSpPr>
        <p:sp>
          <p:nvSpPr>
            <p:cNvPr id="31" name="Rectangle 30"/>
            <p:cNvSpPr/>
            <p:nvPr/>
          </p:nvSpPr>
          <p:spPr>
            <a:xfrm>
              <a:off x="1516889" y="2730407"/>
              <a:ext cx="1045712" cy="704028"/>
            </a:xfrm>
            <a:prstGeom prst="rect">
              <a:avLst/>
            </a:prstGeom>
          </p:spPr>
          <p:txBody>
            <a:bodyPr wrap="none">
              <a:spAutoFit/>
            </a:bodyPr>
            <a:lstStyle/>
            <a:p>
              <a:pPr algn="ctr"/>
              <a:r>
                <a:rPr lang="en-US" dirty="0" smtClean="0"/>
                <a:t>Mobile</a:t>
              </a:r>
            </a:p>
            <a:p>
              <a:pPr algn="ctr"/>
              <a:r>
                <a:rPr lang="en-US" dirty="0" smtClean="0"/>
                <a:t>Workers</a:t>
              </a:r>
              <a:endParaRPr lang="en-US" dirty="0"/>
            </a:p>
          </p:txBody>
        </p:sp>
        <p:grpSp>
          <p:nvGrpSpPr>
            <p:cNvPr id="32" name="Group 40"/>
            <p:cNvGrpSpPr/>
            <p:nvPr/>
          </p:nvGrpSpPr>
          <p:grpSpPr>
            <a:xfrm>
              <a:off x="1264310" y="1078177"/>
              <a:ext cx="1070293" cy="1652777"/>
              <a:chOff x="-135070" y="3487653"/>
              <a:chExt cx="1394470" cy="2386275"/>
            </a:xfrm>
          </p:grpSpPr>
          <p:pic>
            <p:nvPicPr>
              <p:cNvPr id="34" name="Picture 2" descr="http://technothon.com/wp-content/uploads/2012/04/Skype-launched-for-windows-mobile1.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070" y="3487653"/>
                <a:ext cx="1394470" cy="2386275"/>
              </a:xfrm>
              <a:prstGeom prst="rect">
                <a:avLst/>
              </a:prstGeom>
              <a:noFill/>
            </p:spPr>
          </p:pic>
          <p:pic>
            <p:nvPicPr>
              <p:cNvPr id="35" name="Picture 2" descr="C:\DATA\2012\Event\Sales training\1209.Sept - Sitges training\SIP\MobileApp\IMG_013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53" y="3757717"/>
                <a:ext cx="1211299" cy="1816947"/>
              </a:xfrm>
              <a:prstGeom prst="rect">
                <a:avLst/>
              </a:prstGeom>
              <a:noFill/>
            </p:spPr>
          </p:pic>
        </p:grpSp>
        <p:pic>
          <p:nvPicPr>
            <p:cNvPr id="33" name="Picture 32" descr="MobileWorkforc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218" y="1302280"/>
              <a:ext cx="1362273" cy="1988182"/>
            </a:xfrm>
            <a:prstGeom prst="rect">
              <a:avLst/>
            </a:prstGeom>
          </p:spPr>
        </p:pic>
      </p:grpSp>
      <p:sp>
        <p:nvSpPr>
          <p:cNvPr id="42" name="Rectangle 41"/>
          <p:cNvSpPr/>
          <p:nvPr/>
        </p:nvSpPr>
        <p:spPr>
          <a:xfrm>
            <a:off x="3287017" y="4134059"/>
            <a:ext cx="1596391" cy="445136"/>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gn="ctr">
              <a:lnSpc>
                <a:spcPct val="90000"/>
              </a:lnSpc>
            </a:pPr>
            <a:r>
              <a:rPr lang="en-US" dirty="0" err="1" smtClean="0">
                <a:ea typeface="ＭＳ Ｐゴシック" pitchFamily="123" charset="-128"/>
                <a:cs typeface="Calibri"/>
              </a:rPr>
              <a:t>Escritorios</a:t>
            </a:r>
            <a:r>
              <a:rPr lang="en-US" dirty="0" smtClean="0">
                <a:ea typeface="ＭＳ Ｐゴシック" pitchFamily="123" charset="-128"/>
                <a:cs typeface="Calibri"/>
              </a:rPr>
              <a:t> del</a:t>
            </a:r>
          </a:p>
          <a:p>
            <a:pPr algn="ctr">
              <a:lnSpc>
                <a:spcPct val="90000"/>
              </a:lnSpc>
            </a:pPr>
            <a:r>
              <a:rPr lang="en-US" dirty="0" err="1">
                <a:ea typeface="ＭＳ Ｐゴシック" pitchFamily="123" charset="-128"/>
                <a:cs typeface="Calibri"/>
              </a:rPr>
              <a:t>empleado</a:t>
            </a:r>
            <a:endParaRPr lang="en-US" dirty="0">
              <a:ea typeface="ＭＳ Ｐゴシック" pitchFamily="123" charset="-128"/>
              <a:cs typeface="Calibri"/>
            </a:endParaRPr>
          </a:p>
        </p:txBody>
      </p:sp>
      <p:pic>
        <p:nvPicPr>
          <p:cNvPr id="43" name="Picture 4" descr="http://files.channel9.msdn.com/thumbnail/88f61682-4fa0-467d-a38f-2aff94967d4c.pn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8235" y="2762461"/>
            <a:ext cx="1739763" cy="13044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53030" y="4128172"/>
            <a:ext cx="2566509" cy="1832256"/>
            <a:chOff x="252963" y="4128172"/>
            <a:chExt cx="2565841" cy="1832256"/>
          </a:xfrm>
        </p:grpSpPr>
        <p:sp>
          <p:nvSpPr>
            <p:cNvPr id="22" name="Rectangle 21"/>
            <p:cNvSpPr/>
            <p:nvPr/>
          </p:nvSpPr>
          <p:spPr>
            <a:xfrm>
              <a:off x="252963" y="4862806"/>
              <a:ext cx="1038988" cy="646331"/>
            </a:xfrm>
            <a:prstGeom prst="rect">
              <a:avLst/>
            </a:prstGeom>
          </p:spPr>
          <p:txBody>
            <a:bodyPr wrap="none">
              <a:spAutoFit/>
            </a:bodyPr>
            <a:lstStyle/>
            <a:p>
              <a:pPr algn="ctr"/>
              <a:r>
                <a:rPr lang="en-US" dirty="0" smtClean="0"/>
                <a:t>Branch</a:t>
              </a:r>
            </a:p>
            <a:p>
              <a:r>
                <a:rPr lang="en-US" dirty="0" smtClean="0"/>
                <a:t>Office</a:t>
              </a:r>
              <a:endParaRPr lang="en-US" dirty="0"/>
            </a:p>
          </p:txBody>
        </p:sp>
        <p:pic>
          <p:nvPicPr>
            <p:cNvPr id="23" name="Picture 4" descr="http://cdn-static.zdnet.com/i/story/70/00/006311/dell-xps-10-windows-rt-tablet-pc.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914" y="4128172"/>
              <a:ext cx="976117" cy="831326"/>
            </a:xfrm>
            <a:prstGeom prst="rect">
              <a:avLst/>
            </a:prstGeom>
            <a:noFill/>
          </p:spPr>
        </p:pic>
        <p:pic>
          <p:nvPicPr>
            <p:cNvPr id="24" name="Picture 2" descr="http://www.edopter.com/images_user/ideas/200908/BV7R7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01301" y="4355425"/>
              <a:ext cx="1517503" cy="1122384"/>
            </a:xfrm>
            <a:prstGeom prst="rect">
              <a:avLst/>
            </a:prstGeom>
            <a:noFill/>
            <a:ln>
              <a:solidFill>
                <a:srgbClr val="A6A6A6"/>
              </a:solidFill>
            </a:ln>
          </p:spPr>
        </p:pic>
        <p:pic>
          <p:nvPicPr>
            <p:cNvPr id="7170" name="Picture 2" descr="http://www.polycom.com/content/dam/polycom/www/images/products/telepresence-video/desktop/vvx1500-d-lg-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3138" y="5132014"/>
              <a:ext cx="1178896" cy="8284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831630" y="4862808"/>
            <a:ext cx="3032809" cy="1828533"/>
            <a:chOff x="2830891" y="4862806"/>
            <a:chExt cx="3032019" cy="1828533"/>
          </a:xfrm>
        </p:grpSpPr>
        <p:pic>
          <p:nvPicPr>
            <p:cNvPr id="46" name="Picture 2" descr="http://assets.entrepreneur.com/article/1415734232-microsoft-ditches-lync-new-skype-business-suite-2.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3908718" y="4862806"/>
              <a:ext cx="1926730" cy="173814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backOffi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30891" y="5005760"/>
              <a:ext cx="2184777" cy="1452235"/>
            </a:xfrm>
            <a:prstGeom prst="rect">
              <a:avLst/>
            </a:prstGeom>
          </p:spPr>
        </p:pic>
        <p:sp>
          <p:nvSpPr>
            <p:cNvPr id="39" name="Rectangle 38"/>
            <p:cNvSpPr/>
            <p:nvPr/>
          </p:nvSpPr>
          <p:spPr>
            <a:xfrm>
              <a:off x="5121233" y="6045008"/>
              <a:ext cx="741677" cy="646331"/>
            </a:xfrm>
            <a:prstGeom prst="rect">
              <a:avLst/>
            </a:prstGeom>
            <a:noFill/>
          </p:spPr>
          <p:txBody>
            <a:bodyPr wrap="none">
              <a:spAutoFit/>
            </a:bodyPr>
            <a:lstStyle/>
            <a:p>
              <a:pPr algn="ctr"/>
              <a:r>
                <a:rPr lang="en-US" dirty="0" smtClean="0"/>
                <a:t>Back</a:t>
              </a:r>
            </a:p>
            <a:p>
              <a:pPr algn="ctr"/>
              <a:r>
                <a:rPr lang="en-US" dirty="0" smtClean="0"/>
                <a:t>Office</a:t>
              </a:r>
              <a:endParaRPr lang="en-US" dirty="0"/>
            </a:p>
          </p:txBody>
        </p:sp>
      </p:grpSp>
      <p:pic>
        <p:nvPicPr>
          <p:cNvPr id="36" name="Picture 35" descr="CrossJourney2.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6388" y="256598"/>
            <a:ext cx="720187" cy="720000"/>
          </a:xfrm>
          <a:prstGeom prst="rect">
            <a:avLst/>
          </a:prstGeom>
        </p:spPr>
      </p:pic>
      <p:sp>
        <p:nvSpPr>
          <p:cNvPr id="37" name="Freeform 36"/>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420416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600202" y="1295528"/>
            <a:ext cx="2384793" cy="2440303"/>
            <a:chOff x="6007086" y="3681028"/>
            <a:chExt cx="1733266" cy="1774073"/>
          </a:xfrm>
        </p:grpSpPr>
        <p:sp>
          <p:nvSpPr>
            <p:cNvPr id="4" name="TextBox 3"/>
            <p:cNvSpPr txBox="1"/>
            <p:nvPr/>
          </p:nvSpPr>
          <p:spPr>
            <a:xfrm>
              <a:off x="6007086" y="5208976"/>
              <a:ext cx="1733266" cy="246125"/>
            </a:xfrm>
            <a:prstGeom prst="rect">
              <a:avLst/>
            </a:prstGeom>
            <a:noFill/>
          </p:spPr>
          <p:txBody>
            <a:bodyPr wrap="square" rtlCol="0">
              <a:spAutoFit/>
            </a:bodyPr>
            <a:lstStyle>
              <a:defPPr>
                <a:defRPr lang="en-US"/>
              </a:defPPr>
              <a:lvl1pPr algn="ctr">
                <a:defRPr sz="1600" b="1">
                  <a:solidFill>
                    <a:srgbClr val="0070C0"/>
                  </a:solidFill>
                </a:defRPr>
              </a:lvl1pPr>
            </a:lstStyle>
            <a:p>
              <a:r>
                <a:rPr lang="en-US" dirty="0"/>
                <a:t>CIO</a:t>
              </a:r>
            </a:p>
          </p:txBody>
        </p:sp>
        <p:pic>
          <p:nvPicPr>
            <p:cNvPr id="5" name="Picture 4" descr="RichardOrig.jpg">
              <a:hlinkClick r:id="" action="ppaction://noaction"/>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6199626" y="3681028"/>
              <a:ext cx="1333500" cy="1524000"/>
            </a:xfrm>
            <a:prstGeom prst="rect">
              <a:avLst/>
            </a:prstGeom>
            <a:ln w="25400">
              <a:solidFill>
                <a:schemeClr val="bg1"/>
              </a:solidFill>
            </a:ln>
          </p:spPr>
        </p:pic>
      </p:grpSp>
      <p:sp>
        <p:nvSpPr>
          <p:cNvPr id="6" name="Rounded Rectangular Callout 5"/>
          <p:cNvSpPr/>
          <p:nvPr/>
        </p:nvSpPr>
        <p:spPr bwMode="auto">
          <a:xfrm>
            <a:off x="8307572" y="4281624"/>
            <a:ext cx="3106491" cy="1607218"/>
          </a:xfrm>
          <a:prstGeom prst="wedgeRoundRectCallout">
            <a:avLst>
              <a:gd name="adj1" fmla="val 20335"/>
              <a:gd name="adj2" fmla="val -77574"/>
              <a:gd name="adj3" fmla="val 16667"/>
            </a:avLst>
          </a:prstGeom>
          <a:solidFill>
            <a:schemeClr val="accent1">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90000"/>
              </a:lnSpc>
            </a:pPr>
            <a:r>
              <a:rPr lang="en-US" sz="2000" i="1" dirty="0" smtClean="0">
                <a:solidFill>
                  <a:srgbClr val="0070C0"/>
                </a:solidFill>
              </a:rPr>
              <a:t>Skype for Business me ha </a:t>
            </a:r>
            <a:r>
              <a:rPr lang="en-US" sz="2000" i="1" dirty="0" err="1" smtClean="0">
                <a:solidFill>
                  <a:srgbClr val="0070C0"/>
                </a:solidFill>
              </a:rPr>
              <a:t>permitido</a:t>
            </a:r>
            <a:r>
              <a:rPr lang="en-US" sz="2000" i="1" dirty="0" smtClean="0">
                <a:solidFill>
                  <a:srgbClr val="0070C0"/>
                </a:solidFill>
              </a:rPr>
              <a:t> </a:t>
            </a:r>
            <a:r>
              <a:rPr lang="en-US" sz="2000" i="1" dirty="0" err="1" smtClean="0">
                <a:solidFill>
                  <a:srgbClr val="0070C0"/>
                </a:solidFill>
              </a:rPr>
              <a:t>retirar</a:t>
            </a:r>
            <a:r>
              <a:rPr lang="en-US" sz="2000" i="1" dirty="0" smtClean="0">
                <a:solidFill>
                  <a:srgbClr val="0070C0"/>
                </a:solidFill>
              </a:rPr>
              <a:t> mi </a:t>
            </a:r>
            <a:r>
              <a:rPr lang="en-US" sz="2000" i="1" dirty="0" err="1" smtClean="0">
                <a:solidFill>
                  <a:srgbClr val="0070C0"/>
                </a:solidFill>
              </a:rPr>
              <a:t>antigua</a:t>
            </a:r>
            <a:r>
              <a:rPr lang="en-US" sz="2000" i="1" dirty="0" smtClean="0">
                <a:solidFill>
                  <a:srgbClr val="0070C0"/>
                </a:solidFill>
              </a:rPr>
              <a:t> PBX</a:t>
            </a:r>
            <a:r>
              <a:rPr lang="en-US" sz="2000" i="1" dirty="0">
                <a:solidFill>
                  <a:srgbClr val="0070C0"/>
                </a:solidFill>
              </a:rPr>
              <a:t>. </a:t>
            </a:r>
            <a:r>
              <a:rPr lang="en-US" sz="2000" i="1" dirty="0" smtClean="0">
                <a:solidFill>
                  <a:srgbClr val="0070C0"/>
                </a:solidFill>
              </a:rPr>
              <a:t>¿</a:t>
            </a:r>
            <a:r>
              <a:rPr lang="en-US" sz="2000" i="1" dirty="0" err="1" smtClean="0">
                <a:solidFill>
                  <a:srgbClr val="0070C0"/>
                </a:solidFill>
              </a:rPr>
              <a:t>Qué</a:t>
            </a:r>
            <a:r>
              <a:rPr lang="en-US" sz="2000" i="1" dirty="0" smtClean="0">
                <a:solidFill>
                  <a:srgbClr val="0070C0"/>
                </a:solidFill>
              </a:rPr>
              <a:t> </a:t>
            </a:r>
            <a:r>
              <a:rPr lang="en-US" sz="2000" i="1" dirty="0" err="1" smtClean="0">
                <a:solidFill>
                  <a:srgbClr val="0070C0"/>
                </a:solidFill>
              </a:rPr>
              <a:t>hago</a:t>
            </a:r>
            <a:r>
              <a:rPr lang="en-US" sz="2000" i="1" dirty="0" smtClean="0">
                <a:solidFill>
                  <a:srgbClr val="0070C0"/>
                </a:solidFill>
              </a:rPr>
              <a:t> con mi ACD</a:t>
            </a:r>
            <a:r>
              <a:rPr lang="en-US" sz="2000" i="1" dirty="0">
                <a:solidFill>
                  <a:srgbClr val="0070C0"/>
                </a:solidFill>
              </a:rPr>
              <a:t>?</a:t>
            </a:r>
          </a:p>
        </p:txBody>
      </p:sp>
      <p:sp>
        <p:nvSpPr>
          <p:cNvPr id="12" name="Title 11"/>
          <p:cNvSpPr>
            <a:spLocks noGrp="1"/>
          </p:cNvSpPr>
          <p:nvPr>
            <p:ph type="title"/>
          </p:nvPr>
        </p:nvSpPr>
        <p:spPr>
          <a:xfrm>
            <a:off x="274641" y="67401"/>
            <a:ext cx="11079159" cy="1325563"/>
          </a:xfrm>
          <a:noFill/>
          <a:ln w="9525">
            <a:noFill/>
            <a:miter lim="800000"/>
            <a:headEnd/>
            <a:tailEnd/>
          </a:ln>
        </p:spPr>
        <p:txBody>
          <a:bodyPr vert="horz" wrap="none" lIns="91440" tIns="45720" rIns="91440" bIns="45720" numCol="1" rtlCol="0" anchor="ctr" anchorCtr="0" compatLnSpc="1">
            <a:prstTxWarp prst="textNoShape">
              <a:avLst/>
            </a:prstTxWarp>
            <a:normAutofit/>
          </a:bodyPr>
          <a:lstStyle/>
          <a:p>
            <a:pPr algn="ctr"/>
            <a:r>
              <a:rPr lang="en-US" sz="3600" b="1" dirty="0" err="1" smtClean="0">
                <a:solidFill>
                  <a:schemeClr val="tx1"/>
                </a:solidFill>
                <a:latin typeface="+mj-lt"/>
                <a:ea typeface="ＭＳ Ｐゴシック" pitchFamily="123" charset="-128"/>
                <a:cs typeface="Tahoma" pitchFamily="34" charset="0"/>
              </a:rPr>
              <a:t>Consolidación</a:t>
            </a:r>
            <a:r>
              <a:rPr lang="en-US" sz="3600" b="1" dirty="0" smtClean="0">
                <a:solidFill>
                  <a:schemeClr val="tx1"/>
                </a:solidFill>
                <a:latin typeface="+mj-lt"/>
                <a:ea typeface="ＭＳ Ｐゴシック" pitchFamily="123" charset="-128"/>
                <a:cs typeface="Tahoma" pitchFamily="34" charset="0"/>
              </a:rPr>
              <a:t> de </a:t>
            </a:r>
            <a:r>
              <a:rPr lang="en-US" sz="3600" b="1" dirty="0" err="1" smtClean="0">
                <a:solidFill>
                  <a:schemeClr val="tx1"/>
                </a:solidFill>
                <a:latin typeface="+mj-lt"/>
                <a:ea typeface="ＭＳ Ｐゴシック" pitchFamily="123" charset="-128"/>
                <a:cs typeface="Tahoma" pitchFamily="34" charset="0"/>
              </a:rPr>
              <a:t>las</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mejores</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infraestructuras</a:t>
            </a:r>
            <a:r>
              <a:rPr lang="en-US" sz="3600" b="1" dirty="0" smtClean="0">
                <a:solidFill>
                  <a:schemeClr val="tx1"/>
                </a:solidFill>
                <a:latin typeface="+mj-lt"/>
                <a:ea typeface="ＭＳ Ｐゴシック" pitchFamily="123" charset="-128"/>
                <a:cs typeface="Tahoma" pitchFamily="34" charset="0"/>
              </a:rPr>
              <a:t> de </a:t>
            </a:r>
            <a:br>
              <a:rPr lang="en-US" sz="3600" b="1" dirty="0" smtClean="0">
                <a:solidFill>
                  <a:schemeClr val="tx1"/>
                </a:solidFill>
                <a:latin typeface="+mj-lt"/>
                <a:ea typeface="ＭＳ Ｐゴシック" pitchFamily="123" charset="-128"/>
                <a:cs typeface="Tahoma" pitchFamily="34" charset="0"/>
              </a:rPr>
            </a:br>
            <a:r>
              <a:rPr lang="en-US" sz="3600" b="1" dirty="0" smtClean="0">
                <a:solidFill>
                  <a:schemeClr val="tx1"/>
                </a:solidFill>
                <a:latin typeface="+mj-lt"/>
                <a:ea typeface="ＭＳ Ｐゴシック" pitchFamily="123" charset="-128"/>
                <a:cs typeface="Tahoma" pitchFamily="34" charset="0"/>
              </a:rPr>
              <a:t>software con </a:t>
            </a:r>
            <a:r>
              <a:rPr lang="en-US" sz="3600" b="1" dirty="0" err="1" smtClean="0">
                <a:solidFill>
                  <a:schemeClr val="tx1"/>
                </a:solidFill>
                <a:latin typeface="+mj-lt"/>
                <a:ea typeface="ＭＳ Ｐゴシック" pitchFamily="123" charset="-128"/>
                <a:cs typeface="Tahoma" pitchFamily="34" charset="0"/>
              </a:rPr>
              <a:t>una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arquitectura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convergente</a:t>
            </a:r>
            <a:endParaRPr lang="en-US" sz="3600" b="1" dirty="0">
              <a:solidFill>
                <a:schemeClr val="tx1"/>
              </a:solidFill>
              <a:latin typeface="+mj-lt"/>
              <a:ea typeface="ＭＳ Ｐゴシック" pitchFamily="123" charset="-128"/>
              <a:cs typeface="Tahoma" pitchFamily="34" charset="0"/>
            </a:endParaRPr>
          </a:p>
        </p:txBody>
      </p:sp>
      <p:pic>
        <p:nvPicPr>
          <p:cNvPr id="7" name="Picture 6" descr="BackOffice.eps"/>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4292" y="170682"/>
            <a:ext cx="718843" cy="718656"/>
          </a:xfrm>
          <a:prstGeom prst="rect">
            <a:avLst/>
          </a:prstGeom>
        </p:spPr>
      </p:pic>
      <p:sp>
        <p:nvSpPr>
          <p:cNvPr id="9" name="Donut 8"/>
          <p:cNvSpPr/>
          <p:nvPr/>
        </p:nvSpPr>
        <p:spPr bwMode="auto">
          <a:xfrm>
            <a:off x="2476229" y="2102905"/>
            <a:ext cx="3434080" cy="3433186"/>
          </a:xfrm>
          <a:prstGeom prst="donut">
            <a:avLst>
              <a:gd name="adj" fmla="val 14006"/>
            </a:avLst>
          </a:prstGeom>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Rectangle 17"/>
          <p:cNvSpPr/>
          <p:nvPr/>
        </p:nvSpPr>
        <p:spPr>
          <a:xfrm>
            <a:off x="3425246" y="4359772"/>
            <a:ext cx="1596391" cy="445136"/>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gn="ctr">
              <a:lnSpc>
                <a:spcPct val="90000"/>
              </a:lnSpc>
            </a:pPr>
            <a:r>
              <a:rPr lang="en-US" dirty="0" err="1" smtClean="0">
                <a:ea typeface="ＭＳ Ｐゴシック" pitchFamily="123" charset="-128"/>
                <a:cs typeface="Calibri"/>
              </a:rPr>
              <a:t>Consolidación</a:t>
            </a:r>
            <a:endParaRPr lang="en-US" dirty="0" smtClean="0">
              <a:ea typeface="ＭＳ Ｐゴシック" pitchFamily="123" charset="-128"/>
              <a:cs typeface="Calibri"/>
            </a:endParaRPr>
          </a:p>
          <a:p>
            <a:pPr algn="ctr">
              <a:lnSpc>
                <a:spcPct val="90000"/>
              </a:lnSpc>
            </a:pPr>
            <a:r>
              <a:rPr lang="en-US" dirty="0">
                <a:ea typeface="ＭＳ Ｐゴシック" pitchFamily="123" charset="-128"/>
                <a:cs typeface="Calibri"/>
              </a:rPr>
              <a:t>IT</a:t>
            </a:r>
          </a:p>
        </p:txBody>
      </p:sp>
      <p:pic>
        <p:nvPicPr>
          <p:cNvPr id="19" name="Picture 4" descr="http://files.channel9.msdn.com/thumbnail/88f61682-4fa0-467d-a38f-2aff94967d4c.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6464" y="2935735"/>
            <a:ext cx="1739763" cy="130448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425247" y="1066635"/>
            <a:ext cx="2590333" cy="1329287"/>
            <a:chOff x="3286160" y="758276"/>
            <a:chExt cx="2589659" cy="1329287"/>
          </a:xfrm>
        </p:grpSpPr>
        <p:sp>
          <p:nvSpPr>
            <p:cNvPr id="35" name="Rectangle 34"/>
            <p:cNvSpPr/>
            <p:nvPr/>
          </p:nvSpPr>
          <p:spPr>
            <a:xfrm>
              <a:off x="4847792" y="1335348"/>
              <a:ext cx="1028027" cy="369332"/>
            </a:xfrm>
            <a:prstGeom prst="rect">
              <a:avLst/>
            </a:prstGeom>
          </p:spPr>
          <p:txBody>
            <a:bodyPr wrap="none">
              <a:spAutoFit/>
            </a:bodyPr>
            <a:lstStyle/>
            <a:p>
              <a:pPr algn="ctr"/>
              <a:r>
                <a:rPr lang="en-US" dirty="0" smtClean="0"/>
                <a:t>Standard</a:t>
              </a:r>
            </a:p>
          </p:txBody>
        </p:sp>
        <p:pic>
          <p:nvPicPr>
            <p:cNvPr id="1026" name="Picture 2" descr="http://www.lanpark.eu/sites/default/files/img/Interoperability_XL_0.jpe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6160" y="758276"/>
              <a:ext cx="1772382" cy="13292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583855" y="2102905"/>
            <a:ext cx="2110580" cy="1638564"/>
            <a:chOff x="5444207" y="1794548"/>
            <a:chExt cx="2110031" cy="1638564"/>
          </a:xfrm>
        </p:grpSpPr>
        <p:sp>
          <p:nvSpPr>
            <p:cNvPr id="36" name="Rectangle 35"/>
            <p:cNvSpPr/>
            <p:nvPr/>
          </p:nvSpPr>
          <p:spPr>
            <a:xfrm>
              <a:off x="6123867" y="3063780"/>
              <a:ext cx="953667" cy="369332"/>
            </a:xfrm>
            <a:prstGeom prst="rect">
              <a:avLst/>
            </a:prstGeom>
          </p:spPr>
          <p:txBody>
            <a:bodyPr wrap="none">
              <a:spAutoFit/>
            </a:bodyPr>
            <a:lstStyle/>
            <a:p>
              <a:pPr algn="ctr"/>
              <a:r>
                <a:rPr lang="en-US" dirty="0" smtClean="0"/>
                <a:t>Desktop</a:t>
              </a:r>
              <a:endParaRPr lang="en-US" dirty="0"/>
            </a:p>
          </p:txBody>
        </p:sp>
        <p:pic>
          <p:nvPicPr>
            <p:cNvPr id="1028" name="Picture 4" descr="http://4dm7pi3anfms2bn7sk7u16h1.wpengine.netdna-cdn.com/wp-content/uploads/2014/12/windows_10_pc_hardware.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4207" y="1794548"/>
              <a:ext cx="2110031" cy="1582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911947" y="4154614"/>
            <a:ext cx="1550599" cy="1290013"/>
            <a:chOff x="5772213" y="3846255"/>
            <a:chExt cx="1550195" cy="1290013"/>
          </a:xfrm>
        </p:grpSpPr>
        <p:sp>
          <p:nvSpPr>
            <p:cNvPr id="37" name="Rectangle 36"/>
            <p:cNvSpPr/>
            <p:nvPr/>
          </p:nvSpPr>
          <p:spPr>
            <a:xfrm>
              <a:off x="5878991" y="4766936"/>
              <a:ext cx="1443417" cy="369332"/>
            </a:xfrm>
            <a:prstGeom prst="rect">
              <a:avLst/>
            </a:prstGeom>
          </p:spPr>
          <p:txBody>
            <a:bodyPr wrap="none">
              <a:spAutoFit/>
            </a:bodyPr>
            <a:lstStyle/>
            <a:p>
              <a:pPr algn="ctr"/>
              <a:r>
                <a:rPr lang="en-US" dirty="0" smtClean="0"/>
                <a:t>Management</a:t>
              </a:r>
              <a:endParaRPr lang="en-US" dirty="0"/>
            </a:p>
          </p:txBody>
        </p:sp>
        <p:pic>
          <p:nvPicPr>
            <p:cNvPr id="1030" name="Picture 6" descr="http://www.booloor.com/wp-content/uploads/2014/10/windows-tools.jpg"/>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772213" y="3846255"/>
              <a:ext cx="1031749" cy="8129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4183513" y="5677463"/>
            <a:ext cx="2258674" cy="902479"/>
            <a:chOff x="4044229" y="5369104"/>
            <a:chExt cx="2258085" cy="902479"/>
          </a:xfrm>
        </p:grpSpPr>
        <p:sp>
          <p:nvSpPr>
            <p:cNvPr id="38" name="Rectangle 37"/>
            <p:cNvSpPr/>
            <p:nvPr/>
          </p:nvSpPr>
          <p:spPr>
            <a:xfrm>
              <a:off x="5015118" y="5565677"/>
              <a:ext cx="1287196" cy="646331"/>
            </a:xfrm>
            <a:prstGeom prst="rect">
              <a:avLst/>
            </a:prstGeom>
          </p:spPr>
          <p:txBody>
            <a:bodyPr wrap="none">
              <a:spAutoFit/>
            </a:bodyPr>
            <a:lstStyle/>
            <a:p>
              <a:pPr algn="ctr"/>
              <a:r>
                <a:rPr lang="en-US" dirty="0" smtClean="0"/>
                <a:t>Security &amp;</a:t>
              </a:r>
            </a:p>
            <a:p>
              <a:pPr algn="ctr"/>
              <a:r>
                <a:rPr lang="en-US" dirty="0" smtClean="0"/>
                <a:t>Compliance</a:t>
              </a:r>
              <a:endParaRPr lang="en-US" dirty="0"/>
            </a:p>
          </p:txBody>
        </p:sp>
        <p:pic>
          <p:nvPicPr>
            <p:cNvPr id="1034" name="Picture 10" descr="http://www.blog.windowspasswordsrecovery.com/wp-content/uploads/2012/11/windows-securit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4229" y="5369104"/>
              <a:ext cx="902479" cy="902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319592" y="4458822"/>
            <a:ext cx="1826188" cy="1969685"/>
            <a:chOff x="1181055" y="4150463"/>
            <a:chExt cx="1825712" cy="1969685"/>
          </a:xfrm>
        </p:grpSpPr>
        <p:sp>
          <p:nvSpPr>
            <p:cNvPr id="43" name="Rectangle 42"/>
            <p:cNvSpPr/>
            <p:nvPr/>
          </p:nvSpPr>
          <p:spPr>
            <a:xfrm>
              <a:off x="1675018" y="5473817"/>
              <a:ext cx="1331749" cy="646331"/>
            </a:xfrm>
            <a:prstGeom prst="rect">
              <a:avLst/>
            </a:prstGeom>
          </p:spPr>
          <p:txBody>
            <a:bodyPr wrap="none">
              <a:spAutoFit/>
            </a:bodyPr>
            <a:lstStyle/>
            <a:p>
              <a:pPr algn="ctr"/>
              <a:r>
                <a:rPr lang="en-US" dirty="0" smtClean="0"/>
                <a:t>Scalability &amp;</a:t>
              </a:r>
            </a:p>
            <a:p>
              <a:pPr algn="ctr"/>
              <a:r>
                <a:rPr lang="en-US" dirty="0" smtClean="0"/>
                <a:t>resiliency</a:t>
              </a:r>
              <a:endParaRPr lang="en-US" dirty="0"/>
            </a:p>
          </p:txBody>
        </p:sp>
        <p:pic>
          <p:nvPicPr>
            <p:cNvPr id="1036" name="Picture 12" descr="http://blog.ivarjacobson.com/wp-content/uploads/2013/01/iStock_000006237376XSmall-300x217.jpg"/>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flipH="1">
              <a:off x="1181055" y="4150463"/>
              <a:ext cx="1821136" cy="13233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09747" y="2879750"/>
            <a:ext cx="1346961" cy="1231053"/>
            <a:chOff x="871289" y="2571391"/>
            <a:chExt cx="1346610" cy="1231053"/>
          </a:xfrm>
        </p:grpSpPr>
        <p:sp>
          <p:nvSpPr>
            <p:cNvPr id="40" name="Rectangle 39"/>
            <p:cNvSpPr/>
            <p:nvPr/>
          </p:nvSpPr>
          <p:spPr>
            <a:xfrm>
              <a:off x="871289" y="3433112"/>
              <a:ext cx="1301684" cy="369332"/>
            </a:xfrm>
            <a:prstGeom prst="rect">
              <a:avLst/>
            </a:prstGeom>
          </p:spPr>
          <p:txBody>
            <a:bodyPr wrap="none">
              <a:spAutoFit/>
            </a:bodyPr>
            <a:lstStyle/>
            <a:p>
              <a:pPr algn="ctr"/>
              <a:r>
                <a:rPr lang="en-US" dirty="0" smtClean="0"/>
                <a:t>Data Center</a:t>
              </a:r>
              <a:endParaRPr lang="en-US" dirty="0"/>
            </a:p>
          </p:txBody>
        </p:sp>
        <p:grpSp>
          <p:nvGrpSpPr>
            <p:cNvPr id="2" name="Group 1"/>
            <p:cNvGrpSpPr/>
            <p:nvPr/>
          </p:nvGrpSpPr>
          <p:grpSpPr>
            <a:xfrm>
              <a:off x="979862" y="2571391"/>
              <a:ext cx="1238037" cy="807259"/>
              <a:chOff x="979863" y="615660"/>
              <a:chExt cx="5824099" cy="3797590"/>
            </a:xfrm>
          </p:grpSpPr>
          <p:pic>
            <p:nvPicPr>
              <p:cNvPr id="1040" name="Picture 16" descr="http://cdn.1001freedownloads.com/vector/thumb/91494/131318167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9863" y="615660"/>
                <a:ext cx="2074132" cy="31971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http://cdn.1001freedownloads.com/vector/thumb/91494/131318167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44269" y="790406"/>
                <a:ext cx="2074132" cy="31971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http://cdn.1001freedownloads.com/vector/thumb/91494/131318167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5285" y="983572"/>
                <a:ext cx="2074132" cy="31971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images.clipartpanda.com/server-clipart-aTexkaAT4.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5908" y="1249993"/>
                <a:ext cx="2578054" cy="31632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p:cNvGrpSpPr/>
          <p:nvPr/>
        </p:nvGrpSpPr>
        <p:grpSpPr>
          <a:xfrm>
            <a:off x="1924852" y="1586441"/>
            <a:ext cx="998444" cy="1052395"/>
            <a:chOff x="1786156" y="1278082"/>
            <a:chExt cx="998184" cy="1052395"/>
          </a:xfrm>
        </p:grpSpPr>
        <p:sp>
          <p:nvSpPr>
            <p:cNvPr id="41" name="Rectangle 40"/>
            <p:cNvSpPr/>
            <p:nvPr/>
          </p:nvSpPr>
          <p:spPr>
            <a:xfrm>
              <a:off x="1912531" y="1961145"/>
              <a:ext cx="726292" cy="369332"/>
            </a:xfrm>
            <a:prstGeom prst="rect">
              <a:avLst/>
            </a:prstGeom>
          </p:spPr>
          <p:txBody>
            <a:bodyPr wrap="none">
              <a:spAutoFit/>
            </a:bodyPr>
            <a:lstStyle/>
            <a:p>
              <a:pPr algn="ctr"/>
              <a:r>
                <a:rPr lang="en-US" dirty="0" smtClean="0"/>
                <a:t>Cloud</a:t>
              </a:r>
              <a:endParaRPr lang="en-US" dirty="0"/>
            </a:p>
          </p:txBody>
        </p:sp>
        <p:pic>
          <p:nvPicPr>
            <p:cNvPr id="1044" name="Picture 20" descr="http://img0.mxstatic.com/wallpapers/be68649db7e01728cb82dcb25aede998_large.jpe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86156" y="1278082"/>
              <a:ext cx="998184" cy="748638"/>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Freeform 38"/>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743508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childTnLst>
                          </p:cTn>
                        </p:par>
                        <p:par>
                          <p:cTn id="33" fill="hold">
                            <p:stCondLst>
                              <p:cond delay="6000"/>
                            </p:stCondLst>
                            <p:childTnLst>
                              <p:par>
                                <p:cTn id="34" presetID="10"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216016037"/>
              </p:ext>
            </p:extLst>
          </p:nvPr>
        </p:nvGraphicFramePr>
        <p:xfrm>
          <a:off x="466725" y="1039813"/>
          <a:ext cx="11258550" cy="477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40854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295" y="76423"/>
            <a:ext cx="9303468" cy="1270797"/>
          </a:xfrm>
        </p:spPr>
        <p:txBody>
          <a:bodyPr/>
          <a:lstStyle/>
          <a:p>
            <a:r>
              <a:rPr lang="en-US" sz="3600" b="1" dirty="0">
                <a:solidFill>
                  <a:schemeClr val="tx1"/>
                </a:solidFill>
                <a:latin typeface="+mj-lt"/>
                <a:ea typeface="ＭＳ Ｐゴシック" pitchFamily="123" charset="-128"/>
                <a:cs typeface="Tahoma" pitchFamily="34" charset="0"/>
              </a:rPr>
              <a:t>Genesys </a:t>
            </a:r>
            <a:r>
              <a:rPr lang="en-US" sz="3600" b="1" dirty="0" err="1" smtClean="0">
                <a:solidFill>
                  <a:schemeClr val="tx1"/>
                </a:solidFill>
                <a:latin typeface="+mj-lt"/>
                <a:ea typeface="ＭＳ Ｐゴシック" pitchFamily="123" charset="-128"/>
                <a:cs typeface="Tahoma" pitchFamily="34" charset="0"/>
              </a:rPr>
              <a:t>soporta</a:t>
            </a:r>
            <a:r>
              <a:rPr lang="en-US" sz="3600" b="1" dirty="0" smtClean="0">
                <a:solidFill>
                  <a:schemeClr val="tx1"/>
                </a:solidFill>
                <a:latin typeface="+mj-lt"/>
                <a:ea typeface="ＭＳ Ｐゴシック" pitchFamily="123" charset="-128"/>
                <a:cs typeface="Tahoma" pitchFamily="34" charset="0"/>
              </a:rPr>
              <a:t> los </a:t>
            </a:r>
            <a:r>
              <a:rPr lang="en-US" sz="3600" b="1" dirty="0" err="1" smtClean="0">
                <a:solidFill>
                  <a:schemeClr val="tx1"/>
                </a:solidFill>
                <a:latin typeface="+mj-lt"/>
                <a:ea typeface="ＭＳ Ｐゴシック" pitchFamily="123" charset="-128"/>
                <a:cs typeface="Tahoma" pitchFamily="34" charset="0"/>
              </a:rPr>
              <a:t>canales</a:t>
            </a:r>
            <a:r>
              <a:rPr lang="en-US" sz="3600" b="1" dirty="0" smtClean="0">
                <a:solidFill>
                  <a:schemeClr val="tx1"/>
                </a:solidFill>
                <a:latin typeface="+mj-lt"/>
                <a:ea typeface="ＭＳ Ｐゴシック" pitchFamily="123" charset="-128"/>
                <a:cs typeface="Tahoma" pitchFamily="34" charset="0"/>
              </a:rPr>
              <a:t> del </a:t>
            </a:r>
            <a:r>
              <a:rPr lang="en-US" sz="3600" b="1" dirty="0" err="1" smtClean="0">
                <a:solidFill>
                  <a:schemeClr val="tx1"/>
                </a:solidFill>
                <a:latin typeface="+mj-lt"/>
                <a:ea typeface="ＭＳ Ｐゴシック" pitchFamily="123" charset="-128"/>
                <a:cs typeface="Tahoma" pitchFamily="34" charset="0"/>
              </a:rPr>
              <a:t>cliente</a:t>
            </a:r>
            <a:r>
              <a:rPr lang="en-US" sz="3600" b="1" dirty="0" smtClean="0">
                <a:solidFill>
                  <a:schemeClr val="tx1"/>
                </a:solidFill>
                <a:latin typeface="+mj-lt"/>
                <a:ea typeface="ＭＳ Ｐゴシック" pitchFamily="123" charset="-128"/>
                <a:cs typeface="Tahoma" pitchFamily="34" charset="0"/>
              </a:rPr>
              <a:t> de </a:t>
            </a:r>
            <a:r>
              <a:rPr lang="en-US" sz="3600" b="1" dirty="0">
                <a:solidFill>
                  <a:schemeClr val="tx1"/>
                </a:solidFill>
                <a:latin typeface="+mj-lt"/>
                <a:ea typeface="ＭＳ Ｐゴシック" pitchFamily="123" charset="-128"/>
                <a:cs typeface="Tahoma" pitchFamily="34" charset="0"/>
              </a:rPr>
              <a:t>Skype for </a:t>
            </a:r>
            <a:r>
              <a:rPr lang="en-US" sz="3600" b="1" dirty="0" smtClean="0">
                <a:solidFill>
                  <a:schemeClr val="tx1"/>
                </a:solidFill>
                <a:latin typeface="+mj-lt"/>
                <a:ea typeface="ＭＳ Ｐゴシック" pitchFamily="123" charset="-128"/>
                <a:cs typeface="Tahoma" pitchFamily="34" charset="0"/>
              </a:rPr>
              <a:t>Business</a:t>
            </a:r>
            <a:endParaRPr lang="en-US" sz="3600" b="1" dirty="0">
              <a:solidFill>
                <a:schemeClr val="tx1"/>
              </a:solidFill>
              <a:latin typeface="+mj-lt"/>
              <a:ea typeface="ＭＳ Ｐゴシック" pitchFamily="123" charset="-128"/>
              <a:cs typeface="Tahoma" pitchFamily="34" charset="0"/>
            </a:endParaRPr>
          </a:p>
        </p:txBody>
      </p:sp>
      <p:sp>
        <p:nvSpPr>
          <p:cNvPr id="3" name="Picture Placeholder 2"/>
          <p:cNvSpPr>
            <a:spLocks noGrp="1"/>
          </p:cNvSpPr>
          <p:nvPr>
            <p:ph type="pic" sz="quarter" idx="10"/>
          </p:nvPr>
        </p:nvSpPr>
        <p:spPr/>
      </p:sp>
      <p:sp>
        <p:nvSpPr>
          <p:cNvPr id="33" name="Text Placeholder 3"/>
          <p:cNvSpPr txBox="1">
            <a:spLocks/>
          </p:cNvSpPr>
          <p:nvPr/>
        </p:nvSpPr>
        <p:spPr>
          <a:xfrm>
            <a:off x="297789" y="1474818"/>
            <a:ext cx="5498464" cy="3798921"/>
          </a:xfrm>
          <a:prstGeom prst="rect">
            <a:avLst/>
          </a:prstGeom>
        </p:spPr>
        <p:txBody>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buNone/>
            </a:pPr>
            <a:r>
              <a:rPr lang="en-US" sz="2000" dirty="0" err="1" smtClean="0"/>
              <a:t>Tipos</a:t>
            </a:r>
            <a:r>
              <a:rPr lang="en-US" sz="2000" dirty="0" smtClean="0"/>
              <a:t> de </a:t>
            </a:r>
            <a:r>
              <a:rPr lang="en-US" sz="2000" dirty="0" err="1" smtClean="0"/>
              <a:t>medio</a:t>
            </a:r>
            <a:endParaRPr lang="en-US" sz="2000" dirty="0" smtClean="0"/>
          </a:p>
          <a:p>
            <a:pPr marL="336044" lvl="1" indent="-336044"/>
            <a:r>
              <a:rPr lang="en-US" sz="2000" dirty="0" err="1" smtClean="0"/>
              <a:t>Voz</a:t>
            </a:r>
            <a:endParaRPr lang="en-US" sz="2000" dirty="0" smtClean="0"/>
          </a:p>
          <a:p>
            <a:pPr marL="336044" lvl="1" indent="-336044"/>
            <a:r>
              <a:rPr lang="en-US" sz="2000" dirty="0" smtClean="0"/>
              <a:t>IM</a:t>
            </a:r>
          </a:p>
          <a:p>
            <a:pPr marL="336044" lvl="1" indent="-336044"/>
            <a:r>
              <a:rPr lang="en-US" sz="2000" dirty="0" smtClean="0"/>
              <a:t>Video, </a:t>
            </a:r>
            <a:r>
              <a:rPr lang="en-US" sz="2000" dirty="0" err="1" smtClean="0"/>
              <a:t>Colaboración</a:t>
            </a:r>
            <a:r>
              <a:rPr lang="en-US" sz="2000" dirty="0" smtClean="0"/>
              <a:t> (*) </a:t>
            </a:r>
          </a:p>
          <a:p>
            <a:pPr marL="0" indent="0">
              <a:buNone/>
            </a:pPr>
            <a:r>
              <a:rPr lang="en-US" sz="2000" dirty="0" err="1" smtClean="0">
                <a:latin typeface="+mn-lt"/>
              </a:rPr>
              <a:t>Tipos</a:t>
            </a:r>
            <a:r>
              <a:rPr lang="en-US" sz="2000" dirty="0" smtClean="0">
                <a:latin typeface="+mn-lt"/>
              </a:rPr>
              <a:t> de </a:t>
            </a:r>
            <a:r>
              <a:rPr lang="en-US" sz="2000" dirty="0" err="1" smtClean="0">
                <a:latin typeface="+mn-lt"/>
              </a:rPr>
              <a:t>acceso</a:t>
            </a:r>
            <a:endParaRPr lang="en-US" sz="2000" dirty="0" smtClean="0">
              <a:latin typeface="+mn-lt"/>
            </a:endParaRPr>
          </a:p>
          <a:p>
            <a:r>
              <a:rPr lang="en-US" sz="2000" dirty="0" smtClean="0">
                <a:latin typeface="+mn-lt"/>
              </a:rPr>
              <a:t>Enlaces PSTN &amp; SIP</a:t>
            </a:r>
          </a:p>
          <a:p>
            <a:r>
              <a:rPr lang="en-US" sz="2000" dirty="0" smtClean="0">
                <a:latin typeface="+mn-lt"/>
              </a:rPr>
              <a:t>Skype for Business / Lync</a:t>
            </a:r>
          </a:p>
          <a:p>
            <a:r>
              <a:rPr lang="en-US" sz="2000" dirty="0" smtClean="0">
                <a:latin typeface="+mn-lt"/>
              </a:rPr>
              <a:t>Skype, Federation</a:t>
            </a:r>
          </a:p>
          <a:p>
            <a:r>
              <a:rPr lang="en-US" sz="2000" dirty="0" smtClean="0">
                <a:latin typeface="+mn-lt"/>
              </a:rPr>
              <a:t>Web, Mobile (**)</a:t>
            </a:r>
          </a:p>
          <a:p>
            <a:pPr marL="0" indent="0">
              <a:buNone/>
            </a:pPr>
            <a:r>
              <a:rPr lang="en-US" sz="2000" dirty="0" err="1" smtClean="0">
                <a:latin typeface="+mn-lt"/>
              </a:rPr>
              <a:t>Capacidades</a:t>
            </a:r>
            <a:r>
              <a:rPr lang="en-US" sz="2000" dirty="0" smtClean="0">
                <a:latin typeface="+mn-lt"/>
              </a:rPr>
              <a:t> </a:t>
            </a:r>
            <a:r>
              <a:rPr lang="en-US" sz="2000" dirty="0" err="1" smtClean="0">
                <a:latin typeface="+mn-lt"/>
              </a:rPr>
              <a:t>integradas</a:t>
            </a:r>
            <a:endParaRPr lang="en-US" sz="2000" dirty="0" smtClean="0">
              <a:latin typeface="+mn-lt"/>
            </a:endParaRPr>
          </a:p>
          <a:p>
            <a:r>
              <a:rPr lang="en-US" sz="2000" dirty="0" err="1" smtClean="0">
                <a:latin typeface="+mn-lt"/>
              </a:rPr>
              <a:t>Contexto</a:t>
            </a:r>
            <a:r>
              <a:rPr lang="en-US" sz="2000" dirty="0" smtClean="0">
                <a:latin typeface="+mn-lt"/>
              </a:rPr>
              <a:t> de </a:t>
            </a:r>
            <a:r>
              <a:rPr lang="en-US" sz="2000" dirty="0" err="1" smtClean="0">
                <a:latin typeface="+mn-lt"/>
              </a:rPr>
              <a:t>interacción</a:t>
            </a:r>
            <a:endParaRPr lang="en-US" sz="2000" dirty="0" smtClean="0">
              <a:latin typeface="+mn-lt"/>
            </a:endParaRPr>
          </a:p>
          <a:p>
            <a:r>
              <a:rPr lang="en-US" sz="2000" dirty="0" err="1" smtClean="0">
                <a:latin typeface="+mn-lt"/>
              </a:rPr>
              <a:t>Contexto</a:t>
            </a:r>
            <a:r>
              <a:rPr lang="en-US" sz="2000" dirty="0" smtClean="0">
                <a:latin typeface="+mn-lt"/>
              </a:rPr>
              <a:t> web (**)</a:t>
            </a:r>
          </a:p>
          <a:p>
            <a:r>
              <a:rPr lang="en-US" sz="2000" dirty="0" err="1" smtClean="0">
                <a:latin typeface="+mn-lt"/>
              </a:rPr>
              <a:t>Contexto</a:t>
            </a:r>
            <a:r>
              <a:rPr lang="en-US" sz="2000" dirty="0" smtClean="0">
                <a:latin typeface="+mn-lt"/>
              </a:rPr>
              <a:t> </a:t>
            </a:r>
            <a:r>
              <a:rPr lang="en-US" sz="2000" dirty="0" err="1" smtClean="0">
                <a:latin typeface="+mn-lt"/>
              </a:rPr>
              <a:t>móvil</a:t>
            </a:r>
            <a:r>
              <a:rPr lang="en-US" sz="2000" dirty="0" smtClean="0">
                <a:latin typeface="+mn-lt"/>
              </a:rPr>
              <a:t> (**)</a:t>
            </a:r>
          </a:p>
        </p:txBody>
      </p:sp>
      <p:sp>
        <p:nvSpPr>
          <p:cNvPr id="34" name="Rectangle 33"/>
          <p:cNvSpPr/>
          <p:nvPr/>
        </p:nvSpPr>
        <p:spPr>
          <a:xfrm>
            <a:off x="2410013" y="6206518"/>
            <a:ext cx="2915542" cy="646331"/>
          </a:xfrm>
          <a:prstGeom prst="rect">
            <a:avLst/>
          </a:prstGeom>
        </p:spPr>
        <p:txBody>
          <a:bodyPr wrap="none">
            <a:spAutoFit/>
          </a:bodyPr>
          <a:lstStyle/>
          <a:p>
            <a:r>
              <a:rPr lang="en-US" dirty="0" smtClean="0">
                <a:latin typeface="+mj-lt"/>
              </a:rPr>
              <a:t>* </a:t>
            </a:r>
            <a:r>
              <a:rPr lang="en-US" dirty="0" err="1" smtClean="0">
                <a:latin typeface="+mj-lt"/>
              </a:rPr>
              <a:t>Colaboración</a:t>
            </a:r>
            <a:r>
              <a:rPr lang="en-US" dirty="0" smtClean="0">
                <a:latin typeface="+mj-lt"/>
              </a:rPr>
              <a:t> </a:t>
            </a:r>
            <a:r>
              <a:rPr lang="en-US" dirty="0" err="1" smtClean="0">
                <a:latin typeface="+mj-lt"/>
              </a:rPr>
              <a:t>transparente</a:t>
            </a:r>
            <a:endParaRPr lang="en-US" dirty="0" smtClean="0">
              <a:latin typeface="+mj-lt"/>
            </a:endParaRPr>
          </a:p>
          <a:p>
            <a:r>
              <a:rPr lang="en-US" dirty="0" smtClean="0">
                <a:latin typeface="+mj-lt"/>
              </a:rPr>
              <a:t>** Soporte ORTC:  roadmap</a:t>
            </a:r>
            <a:endParaRPr lang="en-US" dirty="0">
              <a:latin typeface="+mj-lt"/>
            </a:endParaRPr>
          </a:p>
        </p:txBody>
      </p:sp>
      <p:grpSp>
        <p:nvGrpSpPr>
          <p:cNvPr id="36" name="Group 35"/>
          <p:cNvGrpSpPr/>
          <p:nvPr/>
        </p:nvGrpSpPr>
        <p:grpSpPr>
          <a:xfrm>
            <a:off x="6230451" y="1745350"/>
            <a:ext cx="6065282" cy="3695966"/>
            <a:chOff x="350838" y="1497771"/>
            <a:chExt cx="8312462" cy="5066636"/>
          </a:xfrm>
        </p:grpSpPr>
        <p:sp>
          <p:nvSpPr>
            <p:cNvPr id="38" name="Donut 37"/>
            <p:cNvSpPr/>
            <p:nvPr/>
          </p:nvSpPr>
          <p:spPr bwMode="auto">
            <a:xfrm>
              <a:off x="2370288" y="2023416"/>
              <a:ext cx="3385904" cy="3385904"/>
            </a:xfrm>
            <a:prstGeom prst="donut">
              <a:avLst>
                <a:gd name="adj" fmla="val 14006"/>
              </a:avLst>
            </a:prstGeom>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lt1"/>
                </a:solidFill>
                <a:latin typeface="+mn-lt"/>
                <a:ea typeface="+mn-ea"/>
              </a:endParaRPr>
            </a:p>
          </p:txBody>
        </p:sp>
        <p:sp>
          <p:nvSpPr>
            <p:cNvPr id="39" name="Rectangle 38"/>
            <p:cNvSpPr/>
            <p:nvPr/>
          </p:nvSpPr>
          <p:spPr>
            <a:xfrm>
              <a:off x="5812144" y="3348806"/>
              <a:ext cx="2851156" cy="506301"/>
            </a:xfrm>
            <a:prstGeom prst="rect">
              <a:avLst/>
            </a:prstGeom>
          </p:spPr>
          <p:txBody>
            <a:bodyPr wrap="none">
              <a:spAutoFit/>
            </a:bodyPr>
            <a:lstStyle/>
            <a:p>
              <a:r>
                <a:rPr lang="en-US" dirty="0" smtClean="0">
                  <a:latin typeface="+mj-lt"/>
                </a:rPr>
                <a:t>Business to Business</a:t>
              </a:r>
              <a:endParaRPr lang="en-US" dirty="0">
                <a:latin typeface="+mj-lt"/>
              </a:endParaRPr>
            </a:p>
          </p:txBody>
        </p:sp>
        <p:sp>
          <p:nvSpPr>
            <p:cNvPr id="40" name="Rectangle 39"/>
            <p:cNvSpPr/>
            <p:nvPr/>
          </p:nvSpPr>
          <p:spPr>
            <a:xfrm>
              <a:off x="6749779" y="5583271"/>
              <a:ext cx="841242" cy="506301"/>
            </a:xfrm>
            <a:prstGeom prst="rect">
              <a:avLst/>
            </a:prstGeom>
          </p:spPr>
          <p:txBody>
            <a:bodyPr wrap="none">
              <a:spAutoFit/>
            </a:bodyPr>
            <a:lstStyle/>
            <a:p>
              <a:r>
                <a:rPr lang="en-US" dirty="0" smtClean="0">
                  <a:latin typeface="+mj-lt"/>
                </a:rPr>
                <a:t>Web</a:t>
              </a:r>
              <a:endParaRPr lang="en-US" dirty="0">
                <a:latin typeface="+mj-lt"/>
              </a:endParaRPr>
            </a:p>
          </p:txBody>
        </p:sp>
        <p:grpSp>
          <p:nvGrpSpPr>
            <p:cNvPr id="41" name="Group 29"/>
            <p:cNvGrpSpPr/>
            <p:nvPr/>
          </p:nvGrpSpPr>
          <p:grpSpPr>
            <a:xfrm>
              <a:off x="350838" y="2868441"/>
              <a:ext cx="1473424" cy="1773922"/>
              <a:chOff x="390770" y="3011105"/>
              <a:chExt cx="1627367" cy="1959260"/>
            </a:xfrm>
          </p:grpSpPr>
          <p:grpSp>
            <p:nvGrpSpPr>
              <p:cNvPr id="58" name="Group 10"/>
              <p:cNvGrpSpPr/>
              <p:nvPr/>
            </p:nvGrpSpPr>
            <p:grpSpPr>
              <a:xfrm>
                <a:off x="390770" y="3011105"/>
                <a:ext cx="1594481" cy="1438684"/>
                <a:chOff x="2605506" y="3947634"/>
                <a:chExt cx="2715298" cy="2449987"/>
              </a:xfrm>
            </p:grpSpPr>
            <p:pic>
              <p:nvPicPr>
                <p:cNvPr id="60" name="Picture 2" descr="http://technothon.com/wp-content/uploads/2012/04/Skype-launched-for-windows-mobile1.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5096" y="3947634"/>
                  <a:ext cx="1275708" cy="2449987"/>
                </a:xfrm>
                <a:prstGeom prst="rect">
                  <a:avLst/>
                </a:prstGeom>
                <a:noFill/>
              </p:spPr>
            </p:pic>
            <p:pic>
              <p:nvPicPr>
                <p:cNvPr id="61" name="Picture 4" descr="http://image1.trefle.com/images/mobile-telephone/full/telephone-mobile-nokia-lumia-610-noir-telephone-mobile-nokia.49545843-101147338.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5506" y="3947634"/>
                  <a:ext cx="1354222" cy="2449986"/>
                </a:xfrm>
                <a:prstGeom prst="rect">
                  <a:avLst/>
                </a:prstGeom>
                <a:noFill/>
              </p:spPr>
            </p:pic>
          </p:grpSp>
          <p:sp>
            <p:nvSpPr>
              <p:cNvPr id="59" name="Rectangle 58"/>
              <p:cNvSpPr/>
              <p:nvPr/>
            </p:nvSpPr>
            <p:spPr>
              <a:xfrm>
                <a:off x="751045" y="4411166"/>
                <a:ext cx="1267092" cy="559199"/>
              </a:xfrm>
              <a:prstGeom prst="rect">
                <a:avLst/>
              </a:prstGeom>
            </p:spPr>
            <p:txBody>
              <a:bodyPr wrap="none">
                <a:spAutoFit/>
              </a:bodyPr>
              <a:lstStyle/>
              <a:p>
                <a:r>
                  <a:rPr lang="en-US" dirty="0" smtClean="0">
                    <a:latin typeface="+mj-lt"/>
                  </a:rPr>
                  <a:t>Mobile</a:t>
                </a:r>
                <a:endParaRPr lang="en-US" dirty="0">
                  <a:latin typeface="+mj-lt"/>
                </a:endParaRPr>
              </a:p>
            </p:txBody>
          </p:sp>
        </p:grpSp>
        <p:pic>
          <p:nvPicPr>
            <p:cNvPr id="42" name="Picture 41" descr="phone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7388" y="1497771"/>
              <a:ext cx="1473895" cy="1480998"/>
            </a:xfrm>
            <a:prstGeom prst="rect">
              <a:avLst/>
            </a:prstGeom>
          </p:spPr>
        </p:pic>
        <p:grpSp>
          <p:nvGrpSpPr>
            <p:cNvPr id="43" name="Group 31"/>
            <p:cNvGrpSpPr/>
            <p:nvPr/>
          </p:nvGrpSpPr>
          <p:grpSpPr>
            <a:xfrm>
              <a:off x="1368602" y="1520468"/>
              <a:ext cx="1527451" cy="2152253"/>
              <a:chOff x="1474937" y="827759"/>
              <a:chExt cx="1687038" cy="2377119"/>
            </a:xfrm>
          </p:grpSpPr>
          <p:sp>
            <p:nvSpPr>
              <p:cNvPr id="56" name="Rectangle 55"/>
              <p:cNvSpPr/>
              <p:nvPr/>
            </p:nvSpPr>
            <p:spPr>
              <a:xfrm>
                <a:off x="1474937" y="1055248"/>
                <a:ext cx="1137518" cy="559199"/>
              </a:xfrm>
              <a:prstGeom prst="rect">
                <a:avLst/>
              </a:prstGeom>
            </p:spPr>
            <p:txBody>
              <a:bodyPr wrap="none">
                <a:spAutoFit/>
              </a:bodyPr>
              <a:lstStyle/>
              <a:p>
                <a:r>
                  <a:rPr lang="en-US" dirty="0" smtClean="0">
                    <a:latin typeface="+mj-lt"/>
                  </a:rPr>
                  <a:t>Kiosks</a:t>
                </a:r>
                <a:endParaRPr lang="en-US" dirty="0">
                  <a:latin typeface="+mj-lt"/>
                </a:endParaRPr>
              </a:p>
            </p:txBody>
          </p:sp>
          <p:pic>
            <p:nvPicPr>
              <p:cNvPr id="57" name="Picture 56" descr="kios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583" y="827759"/>
                <a:ext cx="1161392" cy="2377119"/>
              </a:xfrm>
              <a:prstGeom prst="rect">
                <a:avLst/>
              </a:prstGeom>
            </p:spPr>
          </p:pic>
        </p:grpSp>
        <p:grpSp>
          <p:nvGrpSpPr>
            <p:cNvPr id="44" name="Group 37"/>
            <p:cNvGrpSpPr/>
            <p:nvPr/>
          </p:nvGrpSpPr>
          <p:grpSpPr>
            <a:xfrm>
              <a:off x="465947" y="4432628"/>
              <a:ext cx="2321376" cy="1839532"/>
              <a:chOff x="377713" y="4311573"/>
              <a:chExt cx="2563912" cy="2031725"/>
            </a:xfrm>
          </p:grpSpPr>
          <p:sp>
            <p:nvSpPr>
              <p:cNvPr id="54" name="Rectangle 53"/>
              <p:cNvSpPr/>
              <p:nvPr/>
            </p:nvSpPr>
            <p:spPr>
              <a:xfrm>
                <a:off x="1077532" y="5784099"/>
                <a:ext cx="1864093" cy="559199"/>
              </a:xfrm>
              <a:prstGeom prst="rect">
                <a:avLst/>
              </a:prstGeom>
            </p:spPr>
            <p:txBody>
              <a:bodyPr wrap="none">
                <a:spAutoFit/>
              </a:bodyPr>
              <a:lstStyle/>
              <a:p>
                <a:r>
                  <a:rPr lang="en-US" dirty="0" smtClean="0">
                    <a:latin typeface="+mj-lt"/>
                  </a:rPr>
                  <a:t>TV, Gaming</a:t>
                </a:r>
                <a:endParaRPr lang="en-US" dirty="0">
                  <a:latin typeface="+mj-lt"/>
                </a:endParaRPr>
              </a:p>
            </p:txBody>
          </p:sp>
          <p:pic>
            <p:nvPicPr>
              <p:cNvPr id="55" name="Picture 54" descr="HomeTV.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713" y="4311573"/>
                <a:ext cx="2551697" cy="1531018"/>
              </a:xfrm>
              <a:prstGeom prst="rect">
                <a:avLst/>
              </a:prstGeom>
            </p:spPr>
          </p:pic>
        </p:grpSp>
        <p:grpSp>
          <p:nvGrpSpPr>
            <p:cNvPr id="45" name="Group 45"/>
            <p:cNvGrpSpPr/>
            <p:nvPr/>
          </p:nvGrpSpPr>
          <p:grpSpPr>
            <a:xfrm>
              <a:off x="2896053" y="4763797"/>
              <a:ext cx="3097394" cy="1800610"/>
              <a:chOff x="3161975" y="4409949"/>
              <a:chExt cx="3421008" cy="1988737"/>
            </a:xfrm>
          </p:grpSpPr>
          <p:grpSp>
            <p:nvGrpSpPr>
              <p:cNvPr id="50" name="Group 44"/>
              <p:cNvGrpSpPr/>
              <p:nvPr/>
            </p:nvGrpSpPr>
            <p:grpSpPr>
              <a:xfrm>
                <a:off x="3161975" y="4409949"/>
                <a:ext cx="2613517" cy="1988737"/>
                <a:chOff x="3365727" y="4440650"/>
                <a:chExt cx="2981956" cy="2269098"/>
              </a:xfrm>
            </p:grpSpPr>
            <p:pic>
              <p:nvPicPr>
                <p:cNvPr id="52" name="Picture 51" descr="Laptop.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5727" y="4440650"/>
                  <a:ext cx="2981956" cy="2269098"/>
                </a:xfrm>
                <a:prstGeom prst="rect">
                  <a:avLst/>
                </a:prstGeom>
              </p:spPr>
            </p:pic>
            <p:pic>
              <p:nvPicPr>
                <p:cNvPr id="53" name="Picture 2" descr="http://t1.gstatic.com/images?q=tbn:ANd9GcR71IrQ9dQZBgiOMWukdSH4e6clpWfpn_O8F1bVqPzRSVw9ZsZjt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6798" y="4601866"/>
                  <a:ext cx="2076048" cy="1391561"/>
                </a:xfrm>
                <a:prstGeom prst="rect">
                  <a:avLst/>
                </a:prstGeom>
                <a:noFill/>
              </p:spPr>
            </p:pic>
          </p:grpSp>
          <p:sp>
            <p:nvSpPr>
              <p:cNvPr id="51" name="Rectangle 50"/>
              <p:cNvSpPr/>
              <p:nvPr/>
            </p:nvSpPr>
            <p:spPr>
              <a:xfrm>
                <a:off x="5485744" y="5499995"/>
                <a:ext cx="1097239" cy="559199"/>
              </a:xfrm>
              <a:prstGeom prst="rect">
                <a:avLst/>
              </a:prstGeom>
            </p:spPr>
            <p:txBody>
              <a:bodyPr wrap="none">
                <a:spAutoFit/>
              </a:bodyPr>
              <a:lstStyle/>
              <a:p>
                <a:r>
                  <a:rPr lang="en-US" dirty="0" smtClean="0">
                    <a:latin typeface="+mj-lt"/>
                  </a:rPr>
                  <a:t>Skype</a:t>
                </a:r>
                <a:endParaRPr lang="en-US" dirty="0">
                  <a:latin typeface="+mj-lt"/>
                </a:endParaRPr>
              </a:p>
            </p:txBody>
          </p:sp>
        </p:grpSp>
        <p:sp>
          <p:nvSpPr>
            <p:cNvPr id="46" name="Rectangle 45"/>
            <p:cNvSpPr/>
            <p:nvPr/>
          </p:nvSpPr>
          <p:spPr>
            <a:xfrm>
              <a:off x="3170571" y="4251922"/>
              <a:ext cx="1738445" cy="484872"/>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gn="ctr">
                <a:lnSpc>
                  <a:spcPct val="90000"/>
                </a:lnSpc>
              </a:pPr>
              <a:r>
                <a:rPr lang="en-US" b="1" dirty="0" smtClean="0">
                  <a:latin typeface="+mj-lt"/>
                  <a:ea typeface="ＭＳ Ｐゴシック" pitchFamily="123" charset="-128"/>
                  <a:cs typeface="Calibri"/>
                </a:rPr>
                <a:t>Customer</a:t>
              </a:r>
            </a:p>
            <a:p>
              <a:pPr algn="ctr">
                <a:lnSpc>
                  <a:spcPct val="90000"/>
                </a:lnSpc>
              </a:pPr>
              <a:r>
                <a:rPr lang="en-US" b="1" dirty="0" smtClean="0">
                  <a:latin typeface="+mj-lt"/>
                  <a:ea typeface="ＭＳ Ｐゴシック" pitchFamily="123" charset="-128"/>
                  <a:cs typeface="Calibri"/>
                </a:rPr>
                <a:t>Channels</a:t>
              </a:r>
              <a:endParaRPr lang="en-US" b="1" dirty="0">
                <a:latin typeface="+mj-lt"/>
                <a:ea typeface="ＭＳ Ｐゴシック" pitchFamily="123" charset="-128"/>
                <a:cs typeface="Calibri"/>
              </a:endParaRPr>
            </a:p>
          </p:txBody>
        </p:sp>
        <p:pic>
          <p:nvPicPr>
            <p:cNvPr id="47" name="Picture 2" descr="http://assets.entrepreneur.com/article/1415734232-microsoft-ditches-lync-new-skype-business-suite-2.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927848" y="1622422"/>
              <a:ext cx="1926730" cy="173814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48" name="Picture 4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5812144" y="4235436"/>
              <a:ext cx="2526780" cy="1272822"/>
            </a:xfrm>
            <a:prstGeom prst="rect">
              <a:avLst/>
            </a:prstGeom>
            <a:solidFill>
              <a:srgbClr val="0070C0"/>
            </a:solidFill>
            <a:ln>
              <a:solidFill>
                <a:srgbClr val="0070C0"/>
              </a:solidFill>
            </a:ln>
            <a:effectLst>
              <a:outerShdw blurRad="50800" dist="38100" dir="2700000" algn="tl" rotWithShape="0">
                <a:prstClr val="black">
                  <a:alpha val="40000"/>
                </a:prstClr>
              </a:outerShdw>
            </a:effectLst>
          </p:spPr>
        </p:pic>
        <p:pic>
          <p:nvPicPr>
            <p:cNvPr id="49" name="Picture 4" descr="http://files.channel9.msdn.com/thumbnail/88f61682-4fa0-467d-a38f-2aff94967d4c.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4780" y="2803604"/>
              <a:ext cx="1894574" cy="1420931"/>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6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0930" y="356479"/>
            <a:ext cx="720189" cy="720002"/>
          </a:xfrm>
          <a:prstGeom prst="rect">
            <a:avLst/>
          </a:prstGeom>
        </p:spPr>
      </p:pic>
    </p:spTree>
    <p:extLst>
      <p:ext uri="{BB962C8B-B14F-4D97-AF65-F5344CB8AC3E}">
        <p14:creationId xmlns:p14="http://schemas.microsoft.com/office/powerpoint/2010/main" val="23351225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1891" y="2633873"/>
            <a:ext cx="8742537" cy="1075486"/>
          </a:xfrm>
        </p:spPr>
        <p:txBody>
          <a:bodyPr/>
          <a:lstStyle/>
          <a:p>
            <a:r>
              <a:rPr lang="en-US" dirty="0" err="1" smtClean="0"/>
              <a:t>Demostración</a:t>
            </a:r>
            <a:r>
              <a:rPr lang="en-US" dirty="0" smtClean="0"/>
              <a:t>: </a:t>
            </a:r>
            <a:r>
              <a:rPr lang="en-US" dirty="0" err="1" smtClean="0"/>
              <a:t>integración</a:t>
            </a:r>
            <a:r>
              <a:rPr lang="en-US" dirty="0" smtClean="0"/>
              <a:t> web</a:t>
            </a:r>
            <a:endParaRPr lang="en-US" dirty="0"/>
          </a:p>
        </p:txBody>
      </p:sp>
      <p:pic>
        <p:nvPicPr>
          <p:cNvPr id="2" name="video demo 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983" b="2366"/>
          <a:stretch/>
        </p:blipFill>
        <p:spPr>
          <a:xfrm>
            <a:off x="3801146" y="4414711"/>
            <a:ext cx="5162106" cy="2283833"/>
          </a:xfrm>
          <a:prstGeom prst="rect">
            <a:avLst/>
          </a:prstGeom>
        </p:spPr>
      </p:pic>
    </p:spTree>
    <p:extLst>
      <p:ext uri="{BB962C8B-B14F-4D97-AF65-F5344CB8AC3E}">
        <p14:creationId xmlns:p14="http://schemas.microsoft.com/office/powerpoint/2010/main" val="24455393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
          <p:cNvSpPr txBox="1">
            <a:spLocks/>
          </p:cNvSpPr>
          <p:nvPr/>
        </p:nvSpPr>
        <p:spPr>
          <a:xfrm>
            <a:off x="297789" y="1052956"/>
            <a:ext cx="5814687" cy="3798921"/>
          </a:xfrm>
          <a:prstGeom prst="rect">
            <a:avLst/>
          </a:prstGeom>
        </p:spPr>
        <p:txBody>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buNone/>
            </a:pPr>
            <a:r>
              <a:rPr lang="en-US" sz="2000" dirty="0" smtClean="0"/>
              <a:t>Desktop de </a:t>
            </a:r>
            <a:r>
              <a:rPr lang="en-US" sz="2000" dirty="0" err="1" smtClean="0"/>
              <a:t>agente</a:t>
            </a:r>
            <a:endParaRPr lang="en-US" sz="2000" dirty="0" smtClean="0"/>
          </a:p>
          <a:p>
            <a:pPr marL="336044" lvl="1" indent="-336044"/>
            <a:r>
              <a:rPr lang="en-US" sz="2000" dirty="0" smtClean="0"/>
              <a:t>MS client </a:t>
            </a:r>
            <a:r>
              <a:rPr lang="en-US" sz="2000" dirty="0"/>
              <a:t>+ </a:t>
            </a:r>
            <a:r>
              <a:rPr lang="en-US" sz="2000" dirty="0" smtClean="0"/>
              <a:t>Rich client (Workspace)</a:t>
            </a:r>
          </a:p>
          <a:p>
            <a:pPr marL="336044" lvl="1" indent="-336044"/>
            <a:r>
              <a:rPr lang="en-US" sz="2000" dirty="0" smtClean="0"/>
              <a:t>MS client </a:t>
            </a:r>
            <a:r>
              <a:rPr lang="en-US" sz="2000" dirty="0"/>
              <a:t>+ </a:t>
            </a:r>
            <a:r>
              <a:rPr lang="en-US" sz="2000" dirty="0" smtClean="0"/>
              <a:t>CRM adapter (*)</a:t>
            </a:r>
            <a:br>
              <a:rPr lang="en-US" sz="2000" dirty="0" smtClean="0"/>
            </a:br>
            <a:r>
              <a:rPr lang="en-US" sz="1800" dirty="0" smtClean="0"/>
              <a:t>(</a:t>
            </a:r>
            <a:r>
              <a:rPr lang="en-US" sz="1800" dirty="0" err="1" smtClean="0"/>
              <a:t>eg</a:t>
            </a:r>
            <a:r>
              <a:rPr lang="en-US" sz="1800" dirty="0" smtClean="0"/>
              <a:t> Dynamics)</a:t>
            </a:r>
            <a:endParaRPr lang="en-US" sz="2000" dirty="0" smtClean="0"/>
          </a:p>
          <a:p>
            <a:pPr marL="336044" lvl="1" indent="-336044"/>
            <a:r>
              <a:rPr lang="en-US" sz="2000" dirty="0" smtClean="0"/>
              <a:t>Full web (**)</a:t>
            </a:r>
          </a:p>
          <a:p>
            <a:pPr marL="0" indent="0">
              <a:buNone/>
            </a:pPr>
            <a:r>
              <a:rPr lang="en-US" sz="2000" dirty="0" smtClean="0">
                <a:latin typeface="+mn-lt"/>
              </a:rPr>
              <a:t>Desktop </a:t>
            </a:r>
            <a:r>
              <a:rPr lang="en-US" sz="2000" dirty="0" err="1" smtClean="0">
                <a:latin typeface="+mn-lt"/>
              </a:rPr>
              <a:t>corporativo</a:t>
            </a:r>
            <a:endParaRPr lang="en-US" sz="2000" dirty="0" smtClean="0">
              <a:latin typeface="+mn-lt"/>
            </a:endParaRPr>
          </a:p>
          <a:p>
            <a:r>
              <a:rPr lang="en-US" sz="2000" dirty="0"/>
              <a:t>MS client </a:t>
            </a:r>
            <a:r>
              <a:rPr lang="en-US" sz="2000" dirty="0" smtClean="0">
                <a:latin typeface="+mn-lt"/>
              </a:rPr>
              <a:t>only</a:t>
            </a:r>
          </a:p>
          <a:p>
            <a:r>
              <a:rPr lang="en-US" sz="2000" dirty="0"/>
              <a:t>MS client </a:t>
            </a:r>
            <a:r>
              <a:rPr lang="en-US" sz="2000" dirty="0" smtClean="0">
                <a:latin typeface="+mn-lt"/>
              </a:rPr>
              <a:t>+ Web (</a:t>
            </a:r>
            <a:r>
              <a:rPr lang="en-US" sz="2000" dirty="0" err="1" smtClean="0">
                <a:latin typeface="+mn-lt"/>
              </a:rPr>
              <a:t>Smartlink</a:t>
            </a:r>
            <a:r>
              <a:rPr lang="en-US" sz="2000" dirty="0" smtClean="0">
                <a:latin typeface="+mn-lt"/>
              </a:rPr>
              <a:t>)</a:t>
            </a:r>
          </a:p>
          <a:p>
            <a:r>
              <a:rPr lang="en-US" sz="2000" dirty="0" smtClean="0">
                <a:latin typeface="+mn-lt"/>
              </a:rPr>
              <a:t>Full web (**)</a:t>
            </a:r>
          </a:p>
          <a:p>
            <a:pPr marL="0" indent="0">
              <a:buFont typeface="Arial" pitchFamily="34" charset="0"/>
              <a:buNone/>
            </a:pPr>
            <a:r>
              <a:rPr lang="en-US" sz="2000" dirty="0" smtClean="0">
                <a:latin typeface="+mn-lt"/>
              </a:rPr>
              <a:t>Desktop </a:t>
            </a:r>
            <a:r>
              <a:rPr lang="en-US" sz="2000" dirty="0" err="1" smtClean="0">
                <a:latin typeface="+mn-lt"/>
              </a:rPr>
              <a:t>móvil</a:t>
            </a:r>
            <a:r>
              <a:rPr lang="en-US" sz="2000" dirty="0" smtClean="0">
                <a:latin typeface="+mn-lt"/>
              </a:rPr>
              <a:t> (**)</a:t>
            </a:r>
            <a:endParaRPr lang="en-US" sz="2000" dirty="0">
              <a:latin typeface="+mn-lt"/>
            </a:endParaRPr>
          </a:p>
          <a:p>
            <a:pPr marL="0" indent="0">
              <a:buNone/>
            </a:pPr>
            <a:r>
              <a:rPr lang="en-US" sz="2000" dirty="0" err="1" smtClean="0">
                <a:latin typeface="+mn-lt"/>
              </a:rPr>
              <a:t>Capacidades</a:t>
            </a:r>
            <a:r>
              <a:rPr lang="en-US" sz="2000" dirty="0" smtClean="0">
                <a:latin typeface="+mn-lt"/>
              </a:rPr>
              <a:t> </a:t>
            </a:r>
            <a:r>
              <a:rPr lang="en-US" sz="2000" dirty="0" err="1" smtClean="0">
                <a:latin typeface="+mn-lt"/>
              </a:rPr>
              <a:t>integradas</a:t>
            </a:r>
            <a:endParaRPr lang="en-US" sz="2000" dirty="0">
              <a:latin typeface="+mn-lt"/>
            </a:endParaRPr>
          </a:p>
          <a:p>
            <a:r>
              <a:rPr lang="en-US" sz="2000" dirty="0" err="1" smtClean="0">
                <a:latin typeface="+mn-lt"/>
              </a:rPr>
              <a:t>Presencia</a:t>
            </a:r>
            <a:r>
              <a:rPr lang="en-US" sz="2000" dirty="0" smtClean="0">
                <a:latin typeface="+mn-lt"/>
              </a:rPr>
              <a:t>, </a:t>
            </a:r>
            <a:r>
              <a:rPr lang="en-US" sz="2000" dirty="0" err="1" smtClean="0">
                <a:latin typeface="+mn-lt"/>
              </a:rPr>
              <a:t>directorio</a:t>
            </a:r>
            <a:endParaRPr lang="en-US" sz="2000" dirty="0" smtClean="0">
              <a:latin typeface="+mn-lt"/>
            </a:endParaRPr>
          </a:p>
          <a:p>
            <a:r>
              <a:rPr lang="en-US" sz="2000" dirty="0" smtClean="0">
                <a:latin typeface="+mn-lt"/>
              </a:rPr>
              <a:t>IM, </a:t>
            </a:r>
            <a:r>
              <a:rPr lang="en-US" sz="2000" dirty="0" err="1" smtClean="0">
                <a:latin typeface="+mn-lt"/>
              </a:rPr>
              <a:t>voz</a:t>
            </a:r>
            <a:r>
              <a:rPr lang="en-US" sz="2000" dirty="0" smtClean="0">
                <a:latin typeface="+mn-lt"/>
              </a:rPr>
              <a:t>, video, </a:t>
            </a:r>
            <a:r>
              <a:rPr lang="en-US" sz="2000" dirty="0" err="1" smtClean="0">
                <a:latin typeface="+mn-lt"/>
              </a:rPr>
              <a:t>colaboración</a:t>
            </a:r>
            <a:r>
              <a:rPr lang="en-US" sz="2000" dirty="0" smtClean="0">
                <a:latin typeface="+mn-lt"/>
              </a:rPr>
              <a:t>***</a:t>
            </a:r>
          </a:p>
          <a:p>
            <a:r>
              <a:rPr lang="en-US" sz="2000" dirty="0" err="1" smtClean="0">
                <a:latin typeface="+mn-lt"/>
              </a:rPr>
              <a:t>Controles</a:t>
            </a:r>
            <a:r>
              <a:rPr lang="en-US" sz="2000" dirty="0" smtClean="0">
                <a:latin typeface="+mn-lt"/>
              </a:rPr>
              <a:t> de </a:t>
            </a:r>
            <a:r>
              <a:rPr lang="en-US" sz="2000" dirty="0" err="1" smtClean="0">
                <a:latin typeface="+mn-lt"/>
              </a:rPr>
              <a:t>interacción</a:t>
            </a:r>
            <a:r>
              <a:rPr lang="en-US" sz="2000" dirty="0" smtClean="0">
                <a:latin typeface="+mn-lt"/>
              </a:rPr>
              <a:t> y </a:t>
            </a:r>
            <a:r>
              <a:rPr lang="en-US" sz="2000" dirty="0" err="1" smtClean="0">
                <a:latin typeface="+mn-lt"/>
              </a:rPr>
              <a:t>medio</a:t>
            </a:r>
            <a:endParaRPr lang="en-US" sz="2000" dirty="0" smtClean="0">
              <a:latin typeface="+mn-lt"/>
            </a:endParaRPr>
          </a:p>
          <a:p>
            <a:r>
              <a:rPr lang="en-US" sz="2000" dirty="0" err="1" smtClean="0">
                <a:latin typeface="+mn-lt"/>
              </a:rPr>
              <a:t>Consulta</a:t>
            </a:r>
            <a:r>
              <a:rPr lang="en-US" sz="2000" dirty="0" smtClean="0">
                <a:latin typeface="+mn-lt"/>
              </a:rPr>
              <a:t>, </a:t>
            </a:r>
            <a:r>
              <a:rPr lang="en-US" sz="2000" dirty="0" err="1" smtClean="0">
                <a:latin typeface="+mn-lt"/>
              </a:rPr>
              <a:t>escalado</a:t>
            </a:r>
            <a:r>
              <a:rPr lang="en-US" sz="2000" dirty="0" smtClean="0">
                <a:latin typeface="+mn-lt"/>
              </a:rPr>
              <a:t>, </a:t>
            </a:r>
            <a:r>
              <a:rPr lang="en-US" sz="2000" dirty="0" err="1" smtClean="0">
                <a:latin typeface="+mn-lt"/>
              </a:rPr>
              <a:t>colaboración</a:t>
            </a:r>
            <a:r>
              <a:rPr lang="en-US" sz="2000" dirty="0" smtClean="0">
                <a:latin typeface="+mn-lt"/>
              </a:rPr>
              <a:t>***</a:t>
            </a:r>
          </a:p>
        </p:txBody>
      </p:sp>
      <p:sp>
        <p:nvSpPr>
          <p:cNvPr id="2" name="Title 1"/>
          <p:cNvSpPr>
            <a:spLocks noGrp="1"/>
          </p:cNvSpPr>
          <p:nvPr>
            <p:ph type="title"/>
          </p:nvPr>
        </p:nvSpPr>
        <p:spPr>
          <a:xfrm>
            <a:off x="2631102" y="-97807"/>
            <a:ext cx="9600181" cy="1680460"/>
          </a:xfrm>
        </p:spPr>
        <p:txBody>
          <a:bodyPr vert="horz" lIns="91440" tIns="45720" rIns="91440" bIns="45720" rtlCol="0" anchor="ctr">
            <a:noAutofit/>
          </a:bodyPr>
          <a:lstStyle/>
          <a:p>
            <a:pPr algn="ctr"/>
            <a:r>
              <a:rPr lang="en-US" sz="3600" b="1" dirty="0">
                <a:solidFill>
                  <a:schemeClr val="tx1"/>
                </a:solidFill>
                <a:latin typeface="+mj-lt"/>
                <a:ea typeface="ＭＳ Ｐゴシック" pitchFamily="123" charset="-128"/>
                <a:cs typeface="Tahoma" pitchFamily="34" charset="0"/>
              </a:rPr>
              <a:t>Genesys </a:t>
            </a:r>
            <a:r>
              <a:rPr lang="en-US" sz="3600" b="1" dirty="0" err="1" smtClean="0">
                <a:solidFill>
                  <a:schemeClr val="tx1"/>
                </a:solidFill>
                <a:latin typeface="+mj-lt"/>
                <a:ea typeface="ＭＳ Ｐゴシック" pitchFamily="123" charset="-128"/>
                <a:cs typeface="Tahoma" pitchFamily="34" charset="0"/>
              </a:rPr>
              <a:t>soporta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diferentes</a:t>
            </a:r>
            <a:r>
              <a:rPr lang="en-US" sz="3600" b="1" dirty="0" smtClean="0">
                <a:solidFill>
                  <a:schemeClr val="tx1"/>
                </a:solidFill>
                <a:latin typeface="+mj-lt"/>
                <a:ea typeface="ＭＳ Ｐゴシック" pitchFamily="123" charset="-128"/>
                <a:cs typeface="Tahoma" pitchFamily="34" charset="0"/>
              </a:rPr>
              <a:t> desktops</a:t>
            </a:r>
            <a:br>
              <a:rPr lang="en-US" sz="3600" b="1" dirty="0" smtClean="0">
                <a:solidFill>
                  <a:schemeClr val="tx1"/>
                </a:solidFill>
                <a:latin typeface="+mj-lt"/>
                <a:ea typeface="ＭＳ Ｐゴシック" pitchFamily="123" charset="-128"/>
                <a:cs typeface="Tahoma" pitchFamily="34" charset="0"/>
              </a:rPr>
            </a:br>
            <a:r>
              <a:rPr lang="en-US" sz="3600" b="1" dirty="0" smtClean="0">
                <a:solidFill>
                  <a:schemeClr val="tx1"/>
                </a:solidFill>
                <a:latin typeface="+mj-lt"/>
                <a:ea typeface="ＭＳ Ｐゴシック" pitchFamily="123" charset="-128"/>
                <a:cs typeface="Tahoma" pitchFamily="34" charset="0"/>
              </a:rPr>
              <a:t> para </a:t>
            </a:r>
            <a:r>
              <a:rPr lang="en-US" sz="3600" b="1" dirty="0">
                <a:solidFill>
                  <a:schemeClr val="tx1"/>
                </a:solidFill>
                <a:latin typeface="+mj-lt"/>
                <a:ea typeface="ＭＳ Ｐゴシック" pitchFamily="123" charset="-128"/>
                <a:cs typeface="Tahoma" pitchFamily="34" charset="0"/>
              </a:rPr>
              <a:t>Skype for </a:t>
            </a:r>
            <a:r>
              <a:rPr lang="en-US" sz="3600" b="1" dirty="0" smtClean="0">
                <a:solidFill>
                  <a:schemeClr val="tx1"/>
                </a:solidFill>
                <a:latin typeface="+mj-lt"/>
                <a:ea typeface="ＭＳ Ｐゴシック" pitchFamily="123" charset="-128"/>
                <a:cs typeface="Tahoma" pitchFamily="34" charset="0"/>
              </a:rPr>
              <a:t>Business</a:t>
            </a:r>
            <a:endParaRPr lang="en-US" sz="3600" b="1" dirty="0">
              <a:solidFill>
                <a:schemeClr val="tx1"/>
              </a:solidFill>
              <a:latin typeface="+mj-lt"/>
              <a:ea typeface="ＭＳ Ｐゴシック" pitchFamily="123" charset="-128"/>
              <a:cs typeface="Tahoma" pitchFamily="34" charset="0"/>
            </a:endParaRPr>
          </a:p>
        </p:txBody>
      </p:sp>
      <p:sp>
        <p:nvSpPr>
          <p:cNvPr id="3" name="Picture Placeholder 2"/>
          <p:cNvSpPr>
            <a:spLocks noGrp="1"/>
          </p:cNvSpPr>
          <p:nvPr>
            <p:ph type="pic" sz="quarter" idx="10"/>
          </p:nvPr>
        </p:nvSpPr>
        <p:spPr/>
      </p:sp>
      <p:sp>
        <p:nvSpPr>
          <p:cNvPr id="34" name="Rectangle 33"/>
          <p:cNvSpPr/>
          <p:nvPr/>
        </p:nvSpPr>
        <p:spPr>
          <a:xfrm>
            <a:off x="3271035" y="6047048"/>
            <a:ext cx="2066207" cy="830997"/>
          </a:xfrm>
          <a:prstGeom prst="rect">
            <a:avLst/>
          </a:prstGeom>
        </p:spPr>
        <p:txBody>
          <a:bodyPr wrap="none">
            <a:spAutoFit/>
          </a:bodyPr>
          <a:lstStyle/>
          <a:p>
            <a:r>
              <a:rPr lang="en-US" sz="1600" dirty="0" smtClean="0">
                <a:latin typeface="+mj-lt"/>
              </a:rPr>
              <a:t>* H2 2015</a:t>
            </a:r>
          </a:p>
          <a:p>
            <a:r>
              <a:rPr lang="en-US" sz="1600" dirty="0" smtClean="0">
                <a:latin typeface="+mj-lt"/>
              </a:rPr>
              <a:t>** UCJA support: 2016</a:t>
            </a:r>
          </a:p>
          <a:p>
            <a:r>
              <a:rPr lang="en-US" sz="1600" dirty="0" smtClean="0">
                <a:latin typeface="+mj-lt"/>
              </a:rPr>
              <a:t>*** Transparent </a:t>
            </a:r>
            <a:r>
              <a:rPr lang="en-US" sz="1600" dirty="0" err="1" smtClean="0">
                <a:latin typeface="+mj-lt"/>
              </a:rPr>
              <a:t>collab</a:t>
            </a:r>
            <a:endParaRPr lang="en-US" sz="1600" dirty="0">
              <a:latin typeface="+mj-lt"/>
            </a:endParaRPr>
          </a:p>
        </p:txBody>
      </p:sp>
      <p:grpSp>
        <p:nvGrpSpPr>
          <p:cNvPr id="30" name="Group 29"/>
          <p:cNvGrpSpPr/>
          <p:nvPr/>
        </p:nvGrpSpPr>
        <p:grpSpPr>
          <a:xfrm>
            <a:off x="6102395" y="1802702"/>
            <a:ext cx="5942760" cy="4260583"/>
            <a:chOff x="30360" y="1146495"/>
            <a:chExt cx="8052322" cy="5774507"/>
          </a:xfrm>
        </p:grpSpPr>
        <p:sp>
          <p:nvSpPr>
            <p:cNvPr id="31" name="Donut 30"/>
            <p:cNvSpPr/>
            <p:nvPr/>
          </p:nvSpPr>
          <p:spPr bwMode="auto">
            <a:xfrm>
              <a:off x="2337391" y="1794548"/>
              <a:ext cx="3433186" cy="3433186"/>
            </a:xfrm>
            <a:prstGeom prst="donut">
              <a:avLst>
                <a:gd name="adj" fmla="val 14006"/>
              </a:avLst>
            </a:prstGeom>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32" name="Group 45"/>
            <p:cNvGrpSpPr/>
            <p:nvPr/>
          </p:nvGrpSpPr>
          <p:grpSpPr>
            <a:xfrm>
              <a:off x="5457075" y="1585868"/>
              <a:ext cx="2625607" cy="2113918"/>
              <a:chOff x="5979454" y="1656368"/>
              <a:chExt cx="2859991" cy="2302624"/>
            </a:xfrm>
          </p:grpSpPr>
          <p:pic>
            <p:nvPicPr>
              <p:cNvPr id="80" name="Picture 6" descr="AgentMenu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1036" y="1656368"/>
                <a:ext cx="2143122" cy="1294734"/>
              </a:xfrm>
              <a:prstGeom prst="rect">
                <a:avLst/>
              </a:prstGeom>
              <a:noFill/>
              <a:ln w="9525">
                <a:solidFill>
                  <a:schemeClr val="tx2"/>
                </a:solidFill>
                <a:miter lim="800000"/>
                <a:headEnd/>
                <a:tailEnd/>
              </a:ln>
            </p:spPr>
          </p:pic>
          <p:pic>
            <p:nvPicPr>
              <p:cNvPr id="81" name="Picture 8" descr="iStock_000003409602Small.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654" y="2325370"/>
                <a:ext cx="1206791" cy="1251464"/>
              </a:xfrm>
              <a:prstGeom prst="rect">
                <a:avLst/>
              </a:prstGeom>
              <a:noFill/>
              <a:ln w="9525">
                <a:solidFill>
                  <a:srgbClr val="A6A6A6"/>
                </a:solidFill>
                <a:miter lim="800000"/>
                <a:headEnd/>
                <a:tailEnd/>
              </a:ln>
            </p:spPr>
          </p:pic>
          <p:sp>
            <p:nvSpPr>
              <p:cNvPr id="82" name="Rectangle 81"/>
              <p:cNvSpPr/>
              <p:nvPr/>
            </p:nvSpPr>
            <p:spPr>
              <a:xfrm>
                <a:off x="5979454" y="3004800"/>
                <a:ext cx="1971200" cy="954192"/>
              </a:xfrm>
              <a:prstGeom prst="rect">
                <a:avLst/>
              </a:prstGeom>
            </p:spPr>
            <p:txBody>
              <a:bodyPr wrap="none">
                <a:spAutoFit/>
              </a:bodyPr>
              <a:lstStyle/>
              <a:p>
                <a:pPr algn="ctr"/>
                <a:r>
                  <a:rPr lang="en-US" dirty="0" smtClean="0"/>
                  <a:t>Front-office </a:t>
                </a:r>
              </a:p>
              <a:p>
                <a:pPr algn="ctr"/>
                <a:r>
                  <a:rPr lang="en-US" dirty="0" smtClean="0"/>
                  <a:t>Agent</a:t>
                </a:r>
                <a:endParaRPr lang="en-US" dirty="0"/>
              </a:p>
            </p:txBody>
          </p:sp>
        </p:grpSp>
        <p:sp>
          <p:nvSpPr>
            <p:cNvPr id="35" name="Rectangle 34"/>
            <p:cNvSpPr/>
            <p:nvPr/>
          </p:nvSpPr>
          <p:spPr>
            <a:xfrm>
              <a:off x="30360" y="4862807"/>
              <a:ext cx="1484197" cy="875993"/>
            </a:xfrm>
            <a:prstGeom prst="rect">
              <a:avLst/>
            </a:prstGeom>
          </p:spPr>
          <p:txBody>
            <a:bodyPr wrap="none">
              <a:spAutoFit/>
            </a:bodyPr>
            <a:lstStyle/>
            <a:p>
              <a:pPr algn="ctr"/>
              <a:r>
                <a:rPr lang="en-US" dirty="0" smtClean="0"/>
                <a:t>Branch</a:t>
              </a:r>
            </a:p>
            <a:p>
              <a:r>
                <a:rPr lang="en-US" dirty="0" smtClean="0"/>
                <a:t>Office</a:t>
              </a:r>
              <a:endParaRPr lang="en-US" dirty="0"/>
            </a:p>
          </p:txBody>
        </p:sp>
        <p:pic>
          <p:nvPicPr>
            <p:cNvPr id="37" name="Picture 4" descr="http://cdn-static.zdnet.com/i/story/70/00/006311/dell-xps-10-windows-rt-tablet-pc.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914" y="4128172"/>
              <a:ext cx="976117" cy="831326"/>
            </a:xfrm>
            <a:prstGeom prst="rect">
              <a:avLst/>
            </a:prstGeom>
            <a:noFill/>
          </p:spPr>
        </p:pic>
        <p:pic>
          <p:nvPicPr>
            <p:cNvPr id="62" name="Picture 2" descr="http://www.edopter.com/images_user/ideas/200908/BV7R7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1301" y="4355425"/>
              <a:ext cx="1517503" cy="1122384"/>
            </a:xfrm>
            <a:prstGeom prst="rect">
              <a:avLst/>
            </a:prstGeom>
            <a:noFill/>
            <a:ln>
              <a:solidFill>
                <a:srgbClr val="A6A6A6"/>
              </a:solidFill>
            </a:ln>
          </p:spPr>
        </p:pic>
        <p:grpSp>
          <p:nvGrpSpPr>
            <p:cNvPr id="63" name="Group 52"/>
            <p:cNvGrpSpPr/>
            <p:nvPr/>
          </p:nvGrpSpPr>
          <p:grpSpPr>
            <a:xfrm>
              <a:off x="5938913" y="3823424"/>
              <a:ext cx="1790854" cy="1990830"/>
              <a:chOff x="6504303" y="3618314"/>
              <a:chExt cx="1950720" cy="2168548"/>
            </a:xfrm>
          </p:grpSpPr>
          <p:pic>
            <p:nvPicPr>
              <p:cNvPr id="78" name="Picture 77" descr="homeOffice.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4303" y="3618314"/>
                <a:ext cx="1950720" cy="1237488"/>
              </a:xfrm>
              <a:prstGeom prst="rect">
                <a:avLst/>
              </a:prstGeom>
            </p:spPr>
          </p:pic>
          <p:sp>
            <p:nvSpPr>
              <p:cNvPr id="79" name="Rectangle 78"/>
              <p:cNvSpPr/>
              <p:nvPr/>
            </p:nvSpPr>
            <p:spPr>
              <a:xfrm>
                <a:off x="6504303" y="4832670"/>
                <a:ext cx="1950720" cy="954192"/>
              </a:xfrm>
              <a:prstGeom prst="rect">
                <a:avLst/>
              </a:prstGeom>
            </p:spPr>
            <p:txBody>
              <a:bodyPr wrap="square">
                <a:spAutoFit/>
              </a:bodyPr>
              <a:lstStyle/>
              <a:p>
                <a:pPr algn="ctr"/>
                <a:r>
                  <a:rPr lang="en-US" dirty="0" smtClean="0"/>
                  <a:t>Home Agent</a:t>
                </a:r>
                <a:endParaRPr lang="en-US" dirty="0"/>
              </a:p>
            </p:txBody>
          </p:sp>
        </p:grpSp>
        <p:pic>
          <p:nvPicPr>
            <p:cNvPr id="64" name="Picture 63" descr="phone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76041" y="1146495"/>
              <a:ext cx="1494478" cy="1501680"/>
            </a:xfrm>
            <a:prstGeom prst="rect">
              <a:avLst/>
            </a:prstGeom>
          </p:spPr>
        </p:pic>
        <p:grpSp>
          <p:nvGrpSpPr>
            <p:cNvPr id="65" name="Group 48"/>
            <p:cNvGrpSpPr/>
            <p:nvPr/>
          </p:nvGrpSpPr>
          <p:grpSpPr>
            <a:xfrm>
              <a:off x="291925" y="1491459"/>
              <a:ext cx="2198880" cy="2392818"/>
              <a:chOff x="353218" y="1078177"/>
              <a:chExt cx="2395170" cy="2606421"/>
            </a:xfrm>
          </p:grpSpPr>
          <p:sp>
            <p:nvSpPr>
              <p:cNvPr id="73" name="Rectangle 72"/>
              <p:cNvSpPr/>
              <p:nvPr/>
            </p:nvSpPr>
            <p:spPr>
              <a:xfrm>
                <a:off x="1331100" y="2730406"/>
                <a:ext cx="1417288" cy="954192"/>
              </a:xfrm>
              <a:prstGeom prst="rect">
                <a:avLst/>
              </a:prstGeom>
            </p:spPr>
            <p:txBody>
              <a:bodyPr wrap="none">
                <a:spAutoFit/>
              </a:bodyPr>
              <a:lstStyle/>
              <a:p>
                <a:pPr algn="ctr"/>
                <a:r>
                  <a:rPr lang="en-US" dirty="0" smtClean="0"/>
                  <a:t>Mobile</a:t>
                </a:r>
              </a:p>
              <a:p>
                <a:pPr algn="ctr"/>
                <a:r>
                  <a:rPr lang="en-US" dirty="0" smtClean="0"/>
                  <a:t>Workers</a:t>
                </a:r>
                <a:endParaRPr lang="en-US" dirty="0"/>
              </a:p>
            </p:txBody>
          </p:sp>
          <p:grpSp>
            <p:nvGrpSpPr>
              <p:cNvPr id="74" name="Group 40"/>
              <p:cNvGrpSpPr/>
              <p:nvPr/>
            </p:nvGrpSpPr>
            <p:grpSpPr>
              <a:xfrm>
                <a:off x="1264310" y="1078177"/>
                <a:ext cx="1070293" cy="1652777"/>
                <a:chOff x="-135070" y="3487653"/>
                <a:chExt cx="1394470" cy="2386275"/>
              </a:xfrm>
            </p:grpSpPr>
            <p:pic>
              <p:nvPicPr>
                <p:cNvPr id="76" name="Picture 2" descr="http://technothon.com/wp-content/uploads/2012/04/Skype-launched-for-windows-mobile1.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070" y="3487653"/>
                  <a:ext cx="1394470" cy="2386275"/>
                </a:xfrm>
                <a:prstGeom prst="rect">
                  <a:avLst/>
                </a:prstGeom>
                <a:noFill/>
              </p:spPr>
            </p:pic>
            <p:pic>
              <p:nvPicPr>
                <p:cNvPr id="77" name="Picture 2" descr="C:\DATA\2012\Event\Sales training\1209.Sept - Sitges training\SIP\MobileApp\IMG_013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153" y="3757717"/>
                  <a:ext cx="1211299" cy="1816947"/>
                </a:xfrm>
                <a:prstGeom prst="rect">
                  <a:avLst/>
                </a:prstGeom>
                <a:noFill/>
              </p:spPr>
            </p:pic>
          </p:grpSp>
          <p:pic>
            <p:nvPicPr>
              <p:cNvPr id="75" name="Picture 74" descr="MobileWorkforc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218" y="1302280"/>
                <a:ext cx="1362273" cy="1988182"/>
              </a:xfrm>
              <a:prstGeom prst="rect">
                <a:avLst/>
              </a:prstGeom>
            </p:spPr>
          </p:pic>
        </p:grpSp>
        <p:sp>
          <p:nvSpPr>
            <p:cNvPr id="66" name="Rectangle 65"/>
            <p:cNvSpPr/>
            <p:nvPr/>
          </p:nvSpPr>
          <p:spPr>
            <a:xfrm>
              <a:off x="3350734" y="4098699"/>
              <a:ext cx="1595976" cy="445136"/>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gn="ctr">
                <a:lnSpc>
                  <a:spcPct val="90000"/>
                </a:lnSpc>
              </a:pPr>
              <a:r>
                <a:rPr lang="en-US" dirty="0" smtClean="0">
                  <a:ea typeface="ＭＳ Ｐゴシック" pitchFamily="123" charset="-128"/>
                  <a:cs typeface="Calibri"/>
                </a:rPr>
                <a:t>Desktops  </a:t>
              </a:r>
            </a:p>
            <a:p>
              <a:pPr algn="ctr">
                <a:lnSpc>
                  <a:spcPct val="90000"/>
                </a:lnSpc>
              </a:pPr>
              <a:r>
                <a:rPr lang="en-US" dirty="0">
                  <a:ea typeface="ＭＳ Ｐゴシック" pitchFamily="123" charset="-128"/>
                  <a:cs typeface="Calibri"/>
                </a:rPr>
                <a:t>del </a:t>
              </a:r>
              <a:r>
                <a:rPr lang="en-US" dirty="0" err="1">
                  <a:ea typeface="ＭＳ Ｐゴシック" pitchFamily="123" charset="-128"/>
                  <a:cs typeface="Calibri"/>
                </a:rPr>
                <a:t>empleado</a:t>
              </a:r>
              <a:endParaRPr lang="en-US" dirty="0">
                <a:ea typeface="ＭＳ Ｐゴシック" pitchFamily="123" charset="-128"/>
                <a:cs typeface="Calibri"/>
              </a:endParaRPr>
            </a:p>
          </p:txBody>
        </p:sp>
        <p:pic>
          <p:nvPicPr>
            <p:cNvPr id="67" name="Picture 4" descr="http://files.channel9.msdn.com/thumbnail/88f61682-4fa0-467d-a38f-2aff94967d4c.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7399" y="2762461"/>
              <a:ext cx="1739309" cy="130448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assets.entrepreneur.com/article/1415734232-microsoft-ditches-lync-new-skype-business-suite-2.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3908718" y="4862806"/>
              <a:ext cx="1926730" cy="173814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www.polycom.com/content/dam/polycom/www/images/products/telepresence-video/desktop/vvx1500-d-lg-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3138" y="5132014"/>
              <a:ext cx="1178896" cy="82841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2830891" y="5005760"/>
              <a:ext cx="3163789" cy="1915242"/>
              <a:chOff x="2830891" y="5005760"/>
              <a:chExt cx="3163789" cy="1915242"/>
            </a:xfrm>
          </p:grpSpPr>
          <p:pic>
            <p:nvPicPr>
              <p:cNvPr id="71" name="Picture 70" descr="backOffic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30891" y="5005760"/>
                <a:ext cx="2184777" cy="1452235"/>
              </a:xfrm>
              <a:prstGeom prst="rect">
                <a:avLst/>
              </a:prstGeom>
            </p:spPr>
          </p:pic>
          <p:sp>
            <p:nvSpPr>
              <p:cNvPr id="72" name="Rectangle 71"/>
              <p:cNvSpPr/>
              <p:nvPr/>
            </p:nvSpPr>
            <p:spPr>
              <a:xfrm>
                <a:off x="4989461" y="6045009"/>
                <a:ext cx="1005219" cy="875993"/>
              </a:xfrm>
              <a:prstGeom prst="rect">
                <a:avLst/>
              </a:prstGeom>
              <a:noFill/>
            </p:spPr>
            <p:txBody>
              <a:bodyPr wrap="none">
                <a:spAutoFit/>
              </a:bodyPr>
              <a:lstStyle/>
              <a:p>
                <a:pPr algn="ctr"/>
                <a:r>
                  <a:rPr lang="en-US" dirty="0" smtClean="0"/>
                  <a:t>Back</a:t>
                </a:r>
              </a:p>
              <a:p>
                <a:pPr algn="ctr"/>
                <a:r>
                  <a:rPr lang="en-US" dirty="0" smtClean="0"/>
                  <a:t>Office</a:t>
                </a:r>
                <a:endParaRPr lang="en-US" dirty="0"/>
              </a:p>
            </p:txBody>
          </p:sp>
        </p:grpSp>
      </p:grpSp>
      <p:pic>
        <p:nvPicPr>
          <p:cNvPr id="83" name="Picture 82" descr="CrossJourney2.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388" y="256598"/>
            <a:ext cx="720187" cy="720000"/>
          </a:xfrm>
          <a:prstGeom prst="rect">
            <a:avLst/>
          </a:prstGeom>
        </p:spPr>
      </p:pic>
    </p:spTree>
    <p:extLst>
      <p:ext uri="{BB962C8B-B14F-4D97-AF65-F5344CB8AC3E}">
        <p14:creationId xmlns:p14="http://schemas.microsoft.com/office/powerpoint/2010/main" val="35435313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3254" y="965675"/>
            <a:ext cx="7731233" cy="656354"/>
          </a:xfrm>
          <a:prstGeom prst="rect">
            <a:avLst/>
          </a:prstGeom>
          <a:noFill/>
          <a:ln w="9525">
            <a:noFill/>
            <a:miter lim="800000"/>
            <a:headEnd/>
            <a:tailEnd/>
          </a:ln>
        </p:spPr>
      </p:pic>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19539" y="1685647"/>
            <a:ext cx="1425279" cy="2125440"/>
          </a:xfrm>
          <a:prstGeom prst="rect">
            <a:avLst/>
          </a:prstGeom>
          <a:noFill/>
          <a:ln w="9525">
            <a:noFill/>
            <a:miter lim="800000"/>
            <a:headEnd/>
            <a:tailEnd/>
          </a:ln>
        </p:spPr>
      </p:pic>
      <p:pic>
        <p:nvPicPr>
          <p:cNvPr id="8" name="Picture 2" descr="https://skypeblogs.files.wordpress.com/2014/11/sf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7847" y="645834"/>
            <a:ext cx="2757253" cy="619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6747633" y="1285681"/>
            <a:ext cx="2302641" cy="364079"/>
          </a:xfrm>
          <a:prstGeom prst="straightConnector1">
            <a:avLst/>
          </a:pr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bwMode="auto">
          <a:xfrm>
            <a:off x="6747632" y="3967323"/>
            <a:ext cx="2373709" cy="836691"/>
          </a:xfrm>
          <a:prstGeom prst="roundRect">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marL="171450" indent="-171450">
              <a:lnSpc>
                <a:spcPct val="90000"/>
              </a:lnSpc>
              <a:buFont typeface="Arial" panose="020B0604020202020204" pitchFamily="34" charset="0"/>
              <a:buChar char="•"/>
            </a:pPr>
            <a:r>
              <a:rPr lang="en-US" sz="1600" dirty="0" err="1" smtClean="0"/>
              <a:t>Mapeado</a:t>
            </a:r>
            <a:r>
              <a:rPr lang="en-US" sz="1600" dirty="0" smtClean="0"/>
              <a:t> de </a:t>
            </a:r>
            <a:r>
              <a:rPr lang="en-US" sz="1600" dirty="0" err="1" smtClean="0"/>
              <a:t>presencia</a:t>
            </a:r>
            <a:endParaRPr lang="en-US" sz="1600" dirty="0"/>
          </a:p>
        </p:txBody>
      </p:sp>
      <p:pic>
        <p:nvPicPr>
          <p:cNvPr id="1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7552" y="1305282"/>
            <a:ext cx="1840709" cy="3080386"/>
          </a:xfrm>
          <a:prstGeom prst="rect">
            <a:avLst/>
          </a:prstGeom>
          <a:noFill/>
          <a:ln w="9525">
            <a:noFill/>
            <a:miter lim="800000"/>
            <a:headEnd/>
            <a:tailEnd/>
          </a:ln>
        </p:spPr>
      </p:pic>
      <p:sp>
        <p:nvSpPr>
          <p:cNvPr id="18" name="Rounded Rectangle 17"/>
          <p:cNvSpPr/>
          <p:nvPr/>
        </p:nvSpPr>
        <p:spPr bwMode="auto">
          <a:xfrm>
            <a:off x="2251896" y="1767898"/>
            <a:ext cx="4093485" cy="1245313"/>
          </a:xfrm>
          <a:prstGeom prst="roundRect">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marL="171450" indent="-171450">
              <a:lnSpc>
                <a:spcPct val="90000"/>
              </a:lnSpc>
              <a:buFont typeface="Arial" panose="020B0604020202020204" pitchFamily="34" charset="0"/>
              <a:buChar char="•"/>
            </a:pPr>
            <a:r>
              <a:rPr lang="en-US" sz="1600" dirty="0" err="1" smtClean="0">
                <a:solidFill>
                  <a:schemeClr val="tx1"/>
                </a:solidFill>
              </a:rPr>
              <a:t>Acceso</a:t>
            </a:r>
            <a:r>
              <a:rPr lang="en-US" sz="1600" dirty="0" smtClean="0">
                <a:solidFill>
                  <a:schemeClr val="tx1"/>
                </a:solidFill>
              </a:rPr>
              <a:t> a </a:t>
            </a:r>
            <a:r>
              <a:rPr lang="en-US" sz="1600" dirty="0" err="1" smtClean="0">
                <a:solidFill>
                  <a:schemeClr val="tx1"/>
                </a:solidFill>
              </a:rPr>
              <a:t>directorio</a:t>
            </a:r>
            <a:r>
              <a:rPr lang="en-US" sz="1600" dirty="0" smtClean="0">
                <a:solidFill>
                  <a:schemeClr val="tx1"/>
                </a:solidFill>
              </a:rPr>
              <a:t> </a:t>
            </a:r>
            <a:r>
              <a:rPr lang="en-US" sz="1600" dirty="0" err="1" smtClean="0">
                <a:solidFill>
                  <a:schemeClr val="tx1"/>
                </a:solidFill>
              </a:rPr>
              <a:t>corporativo</a:t>
            </a:r>
            <a:endParaRPr lang="en-US" sz="1600" dirty="0" smtClean="0">
              <a:solidFill>
                <a:schemeClr val="tx1"/>
              </a:solidFill>
            </a:endParaRPr>
          </a:p>
          <a:p>
            <a:pPr marL="171450" indent="-171450">
              <a:lnSpc>
                <a:spcPct val="90000"/>
              </a:lnSpc>
              <a:buFont typeface="Arial" panose="020B0604020202020204" pitchFamily="34" charset="0"/>
              <a:buChar char="•"/>
            </a:pPr>
            <a:endParaRPr lang="en-US" sz="1600" dirty="0">
              <a:solidFill>
                <a:schemeClr val="tx1"/>
              </a:solidFill>
            </a:endParaRPr>
          </a:p>
          <a:p>
            <a:pPr marL="171450" indent="-171450">
              <a:lnSpc>
                <a:spcPct val="90000"/>
              </a:lnSpc>
              <a:buFont typeface="Arial" panose="020B0604020202020204" pitchFamily="34" charset="0"/>
              <a:buChar char="•"/>
            </a:pPr>
            <a:r>
              <a:rPr lang="en-US" sz="1600" dirty="0" err="1" smtClean="0">
                <a:solidFill>
                  <a:schemeClr val="tx1"/>
                </a:solidFill>
              </a:rPr>
              <a:t>Presencia</a:t>
            </a:r>
            <a:r>
              <a:rPr lang="en-US" sz="1600" dirty="0" smtClean="0">
                <a:solidFill>
                  <a:schemeClr val="tx1"/>
                </a:solidFill>
              </a:rPr>
              <a:t> individual &amp; </a:t>
            </a:r>
            <a:r>
              <a:rPr lang="en-US" sz="1600" dirty="0" err="1" smtClean="0">
                <a:solidFill>
                  <a:schemeClr val="tx1"/>
                </a:solidFill>
              </a:rPr>
              <a:t>grupo</a:t>
            </a:r>
            <a:endParaRPr lang="en-US" sz="1600" dirty="0" smtClean="0">
              <a:solidFill>
                <a:schemeClr val="tx1"/>
              </a:solidFill>
            </a:endParaRPr>
          </a:p>
        </p:txBody>
      </p:sp>
      <p:sp>
        <p:nvSpPr>
          <p:cNvPr id="11" name="Rounded Rectangle 10"/>
          <p:cNvSpPr/>
          <p:nvPr/>
        </p:nvSpPr>
        <p:spPr bwMode="auto">
          <a:xfrm>
            <a:off x="474135" y="5063506"/>
            <a:ext cx="3613444" cy="1040733"/>
          </a:xfrm>
          <a:prstGeom prst="roundRect">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a:lnSpc>
                <a:spcPct val="90000"/>
              </a:lnSpc>
            </a:pPr>
            <a:r>
              <a:rPr lang="en-US" sz="1600" dirty="0" smtClean="0"/>
              <a:t>2 </a:t>
            </a:r>
            <a:r>
              <a:rPr lang="en-US" sz="1600" dirty="0" err="1" smtClean="0"/>
              <a:t>modos</a:t>
            </a:r>
            <a:r>
              <a:rPr lang="en-US" sz="1600" dirty="0" smtClean="0"/>
              <a:t> </a:t>
            </a:r>
            <a:r>
              <a:rPr lang="en-US" sz="1600" dirty="0" err="1" smtClean="0"/>
              <a:t>operacionales</a:t>
            </a:r>
            <a:endParaRPr lang="en-US" sz="1600" dirty="0" smtClean="0"/>
          </a:p>
          <a:p>
            <a:pPr marL="628650" lvl="1" indent="-171450">
              <a:lnSpc>
                <a:spcPct val="90000"/>
              </a:lnSpc>
              <a:buFont typeface="Arial" panose="020B0604020202020204" pitchFamily="34" charset="0"/>
              <a:buChar char="•"/>
            </a:pPr>
            <a:r>
              <a:rPr lang="en-US" sz="1600" dirty="0" smtClean="0"/>
              <a:t>Unified GUI</a:t>
            </a:r>
          </a:p>
          <a:p>
            <a:pPr marL="628650" lvl="1" indent="-171450">
              <a:lnSpc>
                <a:spcPct val="90000"/>
              </a:lnSpc>
              <a:buFont typeface="Arial" panose="020B0604020202020204" pitchFamily="34" charset="0"/>
              <a:buChar char="•"/>
            </a:pPr>
            <a:r>
              <a:rPr lang="en-US" sz="1600" dirty="0" smtClean="0"/>
              <a:t>Parallel </a:t>
            </a:r>
            <a:r>
              <a:rPr lang="en-US" sz="1600" dirty="0"/>
              <a:t>GUI</a:t>
            </a:r>
          </a:p>
        </p:txBody>
      </p:sp>
      <p:sp>
        <p:nvSpPr>
          <p:cNvPr id="12" name="Title 2"/>
          <p:cNvSpPr txBox="1">
            <a:spLocks/>
          </p:cNvSpPr>
          <p:nvPr/>
        </p:nvSpPr>
        <p:spPr>
          <a:xfrm>
            <a:off x="474135" y="160868"/>
            <a:ext cx="11264900" cy="872067"/>
          </a:xfrm>
          <a:prstGeom prst="rect">
            <a:avLst/>
          </a:prstGeom>
        </p:spPr>
        <p:txBody>
          <a:bodyPr/>
          <a:lstStyle>
            <a:lvl1pPr algn="l" rtl="0" eaLnBrk="1" fontAlgn="base" hangingPunct="1">
              <a:lnSpc>
                <a:spcPct val="90000"/>
              </a:lnSpc>
              <a:spcBef>
                <a:spcPct val="0"/>
              </a:spcBef>
              <a:spcAft>
                <a:spcPct val="0"/>
              </a:spcAft>
              <a:defRPr sz="3400" b="1" baseline="0">
                <a:solidFill>
                  <a:schemeClr val="tx1"/>
                </a:solidFill>
                <a:latin typeface="+mj-lt"/>
                <a:ea typeface="ＭＳ Ｐゴシック" pitchFamily="123" charset="-128"/>
                <a:cs typeface="Tahoma" pitchFamily="34" charset="0"/>
              </a:defRPr>
            </a:lvl1pPr>
            <a:lvl2pPr algn="l" rtl="0" eaLnBrk="1" fontAlgn="base" hangingPunct="1">
              <a:lnSpc>
                <a:spcPct val="90000"/>
              </a:lnSpc>
              <a:spcBef>
                <a:spcPct val="0"/>
              </a:spcBef>
              <a:spcAft>
                <a:spcPct val="0"/>
              </a:spcAft>
              <a:defRPr sz="2200">
                <a:solidFill>
                  <a:srgbClr val="262626"/>
                </a:solidFill>
                <a:latin typeface="Calibri" pitchFamily="-84" charset="0"/>
                <a:ea typeface="ＭＳ Ｐゴシック" pitchFamily="123" charset="-128"/>
                <a:cs typeface="ＭＳ Ｐゴシック" pitchFamily="123" charset="-128"/>
              </a:defRPr>
            </a:lvl2pPr>
            <a:lvl3pPr algn="l" rtl="0" eaLnBrk="1" fontAlgn="base" hangingPunct="1">
              <a:lnSpc>
                <a:spcPct val="90000"/>
              </a:lnSpc>
              <a:spcBef>
                <a:spcPct val="0"/>
              </a:spcBef>
              <a:spcAft>
                <a:spcPct val="0"/>
              </a:spcAft>
              <a:defRPr sz="2200">
                <a:solidFill>
                  <a:srgbClr val="262626"/>
                </a:solidFill>
                <a:latin typeface="Calibri" pitchFamily="-84" charset="0"/>
                <a:ea typeface="ＭＳ Ｐゴシック" pitchFamily="123" charset="-128"/>
                <a:cs typeface="ＭＳ Ｐゴシック" pitchFamily="123" charset="-128"/>
              </a:defRPr>
            </a:lvl3pPr>
            <a:lvl4pPr algn="l" rtl="0" eaLnBrk="1" fontAlgn="base" hangingPunct="1">
              <a:lnSpc>
                <a:spcPct val="90000"/>
              </a:lnSpc>
              <a:spcBef>
                <a:spcPct val="0"/>
              </a:spcBef>
              <a:spcAft>
                <a:spcPct val="0"/>
              </a:spcAft>
              <a:defRPr sz="2200">
                <a:solidFill>
                  <a:srgbClr val="262626"/>
                </a:solidFill>
                <a:latin typeface="Calibri" pitchFamily="-84" charset="0"/>
                <a:ea typeface="ＭＳ Ｐゴシック" pitchFamily="123" charset="-128"/>
                <a:cs typeface="ＭＳ Ｐゴシック" pitchFamily="123" charset="-128"/>
              </a:defRPr>
            </a:lvl4pPr>
            <a:lvl5pPr algn="l" rtl="0" eaLnBrk="1" fontAlgn="base" hangingPunct="1">
              <a:lnSpc>
                <a:spcPct val="90000"/>
              </a:lnSpc>
              <a:spcBef>
                <a:spcPct val="0"/>
              </a:spcBef>
              <a:spcAft>
                <a:spcPct val="0"/>
              </a:spcAft>
              <a:defRPr sz="2200">
                <a:solidFill>
                  <a:srgbClr val="262626"/>
                </a:solidFill>
                <a:latin typeface="Calibri" pitchFamily="-84" charset="0"/>
                <a:ea typeface="ＭＳ Ｐゴシック" pitchFamily="123" charset="-128"/>
                <a:cs typeface="ＭＳ Ｐゴシック" pitchFamily="123" charset="-128"/>
              </a:defRPr>
            </a:lvl5pPr>
            <a:lvl6pPr marL="457200" algn="l" rtl="0" eaLnBrk="1" fontAlgn="base" hangingPunct="1">
              <a:lnSpc>
                <a:spcPct val="90000"/>
              </a:lnSpc>
              <a:spcBef>
                <a:spcPct val="0"/>
              </a:spcBef>
              <a:spcAft>
                <a:spcPct val="0"/>
              </a:spcAft>
              <a:defRPr sz="2600">
                <a:solidFill>
                  <a:schemeClr val="hlink"/>
                </a:solidFill>
                <a:latin typeface="Arial" pitchFamily="36" charset="0"/>
              </a:defRPr>
            </a:lvl6pPr>
            <a:lvl7pPr marL="914400" algn="l" rtl="0" eaLnBrk="1" fontAlgn="base" hangingPunct="1">
              <a:lnSpc>
                <a:spcPct val="90000"/>
              </a:lnSpc>
              <a:spcBef>
                <a:spcPct val="0"/>
              </a:spcBef>
              <a:spcAft>
                <a:spcPct val="0"/>
              </a:spcAft>
              <a:defRPr sz="2600">
                <a:solidFill>
                  <a:schemeClr val="hlink"/>
                </a:solidFill>
                <a:latin typeface="Arial" pitchFamily="36" charset="0"/>
              </a:defRPr>
            </a:lvl7pPr>
            <a:lvl8pPr marL="1371600" algn="l" rtl="0" eaLnBrk="1" fontAlgn="base" hangingPunct="1">
              <a:lnSpc>
                <a:spcPct val="90000"/>
              </a:lnSpc>
              <a:spcBef>
                <a:spcPct val="0"/>
              </a:spcBef>
              <a:spcAft>
                <a:spcPct val="0"/>
              </a:spcAft>
              <a:defRPr sz="2600">
                <a:solidFill>
                  <a:schemeClr val="hlink"/>
                </a:solidFill>
                <a:latin typeface="Arial" pitchFamily="36" charset="0"/>
              </a:defRPr>
            </a:lvl8pPr>
            <a:lvl9pPr marL="1828800" algn="l" rtl="0" eaLnBrk="1" fontAlgn="base" hangingPunct="1">
              <a:lnSpc>
                <a:spcPct val="90000"/>
              </a:lnSpc>
              <a:spcBef>
                <a:spcPct val="0"/>
              </a:spcBef>
              <a:spcAft>
                <a:spcPct val="0"/>
              </a:spcAft>
              <a:defRPr sz="2600">
                <a:solidFill>
                  <a:schemeClr val="hlink"/>
                </a:solidFill>
                <a:latin typeface="Arial" pitchFamily="36" charset="0"/>
              </a:defRPr>
            </a:lvl9pPr>
          </a:lstStyle>
          <a:p>
            <a:pPr defTabSz="914400"/>
            <a:r>
              <a:rPr lang="en-US" sz="3600" dirty="0" smtClean="0"/>
              <a:t>Workspace </a:t>
            </a:r>
            <a:r>
              <a:rPr lang="en-US" sz="3600" dirty="0"/>
              <a:t>Desktop </a:t>
            </a:r>
            <a:r>
              <a:rPr lang="en-US" sz="3600" dirty="0" smtClean="0"/>
              <a:t>Edition plugin</a:t>
            </a:r>
            <a:endParaRPr lang="en-US" kern="0" dirty="0"/>
          </a:p>
        </p:txBody>
      </p:sp>
    </p:spTree>
    <p:extLst>
      <p:ext uri="{BB962C8B-B14F-4D97-AF65-F5344CB8AC3E}">
        <p14:creationId xmlns:p14="http://schemas.microsoft.com/office/powerpoint/2010/main" val="12061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Workspace - Contact Histo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254" y="295278"/>
            <a:ext cx="11926993" cy="536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a:spLocks noChangeArrowheads="1"/>
          </p:cNvSpPr>
          <p:nvPr/>
        </p:nvSpPr>
        <p:spPr bwMode="auto">
          <a:xfrm>
            <a:off x="7190644" y="717274"/>
            <a:ext cx="3361995" cy="1182964"/>
          </a:xfrm>
          <a:prstGeom prst="wedgeRoundRectCallout">
            <a:avLst>
              <a:gd name="adj1" fmla="val -77167"/>
              <a:gd name="adj2" fmla="val 30177"/>
              <a:gd name="adj3" fmla="val 16667"/>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marL="171450" indent="-171450">
              <a:lnSpc>
                <a:spcPct val="90000"/>
              </a:lnSpc>
              <a:buFont typeface="Arial" panose="020B0604020202020204" pitchFamily="34" charset="0"/>
              <a:buChar char="•"/>
            </a:pPr>
            <a:r>
              <a:rPr lang="en-US" sz="1400" dirty="0" smtClean="0"/>
              <a:t>Cross-channel </a:t>
            </a:r>
            <a:r>
              <a:rPr lang="en-US" sz="1400" dirty="0"/>
              <a:t>journeys</a:t>
            </a:r>
          </a:p>
          <a:p>
            <a:pPr marL="171450" indent="-171450">
              <a:lnSpc>
                <a:spcPct val="90000"/>
              </a:lnSpc>
              <a:buFont typeface="Arial" panose="020B0604020202020204" pitchFamily="34" charset="0"/>
              <a:buChar char="•"/>
            </a:pPr>
            <a:r>
              <a:rPr lang="en-US" sz="1400" dirty="0" err="1" smtClean="0"/>
              <a:t>Contexto</a:t>
            </a:r>
            <a:r>
              <a:rPr lang="en-US" sz="1400" dirty="0" smtClean="0"/>
              <a:t> de </a:t>
            </a:r>
            <a:r>
              <a:rPr lang="en-US" sz="1400" dirty="0" err="1" smtClean="0"/>
              <a:t>cliente</a:t>
            </a:r>
            <a:r>
              <a:rPr lang="en-US" sz="1400" dirty="0" smtClean="0"/>
              <a:t> &amp; </a:t>
            </a:r>
            <a:r>
              <a:rPr lang="en-US" sz="1400" dirty="0"/>
              <a:t>CRM</a:t>
            </a:r>
          </a:p>
          <a:p>
            <a:pPr marL="171450" indent="-171450">
              <a:lnSpc>
                <a:spcPct val="90000"/>
              </a:lnSpc>
              <a:buFont typeface="Arial" panose="020B0604020202020204" pitchFamily="34" charset="0"/>
              <a:buChar char="•"/>
            </a:pPr>
            <a:r>
              <a:rPr lang="en-US" sz="1400" dirty="0"/>
              <a:t>Co-browse</a:t>
            </a:r>
          </a:p>
          <a:p>
            <a:pPr marL="171450" indent="-171450">
              <a:lnSpc>
                <a:spcPct val="90000"/>
              </a:lnSpc>
              <a:buFont typeface="Arial" panose="020B0604020202020204" pitchFamily="34" charset="0"/>
              <a:buChar char="•"/>
            </a:pPr>
            <a:r>
              <a:rPr lang="en-US" sz="1400" dirty="0" err="1" smtClean="0"/>
              <a:t>Respuestas</a:t>
            </a:r>
            <a:r>
              <a:rPr lang="en-US" sz="1400" dirty="0" smtClean="0"/>
              <a:t> </a:t>
            </a:r>
            <a:r>
              <a:rPr lang="en-US" sz="1400" dirty="0" err="1" smtClean="0"/>
              <a:t>estándar</a:t>
            </a:r>
            <a:r>
              <a:rPr lang="en-US" sz="1400" dirty="0" smtClean="0"/>
              <a:t> &amp; </a:t>
            </a:r>
            <a:r>
              <a:rPr lang="en-US" sz="1400" dirty="0"/>
              <a:t>scripting</a:t>
            </a:r>
          </a:p>
          <a:p>
            <a:pPr marL="171450" indent="-171450">
              <a:lnSpc>
                <a:spcPct val="90000"/>
              </a:lnSpc>
              <a:buFont typeface="Arial" panose="020B0604020202020204" pitchFamily="34" charset="0"/>
              <a:buChar char="•"/>
            </a:pPr>
            <a:r>
              <a:rPr lang="en-US" sz="1400" dirty="0" err="1" smtClean="0"/>
              <a:t>Actividad</a:t>
            </a:r>
            <a:r>
              <a:rPr lang="en-US" sz="1400" dirty="0" smtClean="0"/>
              <a:t> web</a:t>
            </a:r>
            <a:endParaRPr lang="en-US" sz="1400" dirty="0"/>
          </a:p>
        </p:txBody>
      </p:sp>
      <p:sp>
        <p:nvSpPr>
          <p:cNvPr id="12" name="Rounded Rectangular Callout 11"/>
          <p:cNvSpPr>
            <a:spLocks noChangeArrowheads="1"/>
          </p:cNvSpPr>
          <p:nvPr/>
        </p:nvSpPr>
        <p:spPr bwMode="auto">
          <a:xfrm>
            <a:off x="1680648" y="1447800"/>
            <a:ext cx="3464192" cy="1021080"/>
          </a:xfrm>
          <a:prstGeom prst="wedgeRoundRectCallout">
            <a:avLst>
              <a:gd name="adj1" fmla="val -13182"/>
              <a:gd name="adj2" fmla="val -100017"/>
              <a:gd name="adj3" fmla="val 16667"/>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marL="171450" indent="-171450">
              <a:lnSpc>
                <a:spcPct val="90000"/>
              </a:lnSpc>
              <a:buFont typeface="Arial" panose="020B0604020202020204" pitchFamily="34" charset="0"/>
              <a:buChar char="•"/>
            </a:pPr>
            <a:r>
              <a:rPr lang="en-US" sz="1400" dirty="0" err="1" smtClean="0"/>
              <a:t>Acciones</a:t>
            </a:r>
            <a:r>
              <a:rPr lang="en-US" sz="1400" dirty="0" smtClean="0"/>
              <a:t> </a:t>
            </a:r>
            <a:r>
              <a:rPr lang="en-US" sz="1400" dirty="0" err="1" smtClean="0"/>
              <a:t>servicio</a:t>
            </a:r>
            <a:r>
              <a:rPr lang="en-US" sz="1400" dirty="0" smtClean="0"/>
              <a:t> al </a:t>
            </a:r>
            <a:r>
              <a:rPr lang="en-US" sz="1400" dirty="0" err="1" smtClean="0"/>
              <a:t>cliente</a:t>
            </a:r>
            <a:endParaRPr lang="en-US" sz="1400" dirty="0"/>
          </a:p>
          <a:p>
            <a:pPr marL="171450" indent="-171450">
              <a:lnSpc>
                <a:spcPct val="90000"/>
              </a:lnSpc>
              <a:buFont typeface="Arial" panose="020B0604020202020204" pitchFamily="34" charset="0"/>
              <a:buChar char="•"/>
            </a:pPr>
            <a:r>
              <a:rPr lang="en-US" sz="1400" dirty="0" err="1" smtClean="0"/>
              <a:t>Consultas</a:t>
            </a:r>
            <a:r>
              <a:rPr lang="en-US" sz="1400" dirty="0" smtClean="0"/>
              <a:t> &amp; </a:t>
            </a:r>
            <a:r>
              <a:rPr lang="en-US" sz="1400" dirty="0" err="1" smtClean="0"/>
              <a:t>Transferencias</a:t>
            </a:r>
            <a:endParaRPr lang="en-US" sz="1400" dirty="0"/>
          </a:p>
          <a:p>
            <a:pPr marL="171450" indent="-171450">
              <a:lnSpc>
                <a:spcPct val="90000"/>
              </a:lnSpc>
              <a:buFont typeface="Arial" panose="020B0604020202020204" pitchFamily="34" charset="0"/>
              <a:buChar char="•"/>
            </a:pPr>
            <a:r>
              <a:rPr lang="en-US" sz="1400" dirty="0" err="1" smtClean="0"/>
              <a:t>Grabación</a:t>
            </a:r>
            <a:endParaRPr lang="en-US" sz="1400" dirty="0"/>
          </a:p>
          <a:p>
            <a:pPr marL="171450" indent="-171450">
              <a:lnSpc>
                <a:spcPct val="90000"/>
              </a:lnSpc>
              <a:buFont typeface="Arial" panose="020B0604020202020204" pitchFamily="34" charset="0"/>
              <a:buChar char="•"/>
            </a:pPr>
            <a:r>
              <a:rPr lang="en-US" sz="1400" dirty="0"/>
              <a:t>IM, </a:t>
            </a:r>
            <a:r>
              <a:rPr lang="en-US" sz="1400" dirty="0" err="1" smtClean="0"/>
              <a:t>voz</a:t>
            </a:r>
            <a:r>
              <a:rPr lang="en-US" sz="1400" dirty="0" smtClean="0"/>
              <a:t>, </a:t>
            </a:r>
            <a:r>
              <a:rPr lang="en-US" sz="1400" dirty="0" err="1" smtClean="0"/>
              <a:t>consultas</a:t>
            </a:r>
            <a:r>
              <a:rPr lang="en-US" sz="1400" dirty="0" smtClean="0"/>
              <a:t> de video</a:t>
            </a:r>
            <a:endParaRPr lang="en-US" sz="1400" dirty="0"/>
          </a:p>
        </p:txBody>
      </p:sp>
      <p:pic>
        <p:nvPicPr>
          <p:cNvPr id="6" name="Picture 2" descr="https://skypeblogs.files.wordpress.com/2014/11/sf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910" y="4218725"/>
            <a:ext cx="4876337" cy="2074358"/>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a:spLocks noChangeArrowheads="1"/>
          </p:cNvSpPr>
          <p:nvPr/>
        </p:nvSpPr>
        <p:spPr bwMode="auto">
          <a:xfrm>
            <a:off x="3235532" y="5255905"/>
            <a:ext cx="4109125" cy="1109585"/>
          </a:xfrm>
          <a:prstGeom prst="wedgeRoundRectCallout">
            <a:avLst>
              <a:gd name="adj1" fmla="val 59219"/>
              <a:gd name="adj2" fmla="val 25847"/>
              <a:gd name="adj3" fmla="val 16667"/>
            </a:avLst>
          </a:prstGeom>
          <a:solidFill>
            <a:schemeClr val="accent1">
              <a:lumMod val="60000"/>
              <a:lumOff val="40000"/>
            </a:schemeClr>
          </a:solidFill>
          <a:ln w="9525">
            <a:solidFill>
              <a:srgbClr val="A6A6A6"/>
            </a:solidFill>
            <a:round/>
            <a:headEnd/>
            <a:tailEnd/>
          </a:ln>
          <a:effectLst>
            <a:outerShdw dist="23000" dir="5400000" rotWithShape="0">
              <a:srgbClr val="808080">
                <a:alpha val="34998"/>
              </a:srgbClr>
            </a:outerShdw>
          </a:effectLst>
        </p:spPr>
        <p:txBody>
          <a:bodyPr anchor="ctr"/>
          <a:lstStyle/>
          <a:p>
            <a:pPr marL="171450" indent="-171450">
              <a:lnSpc>
                <a:spcPct val="90000"/>
              </a:lnSpc>
              <a:buFont typeface="Arial" panose="020B0604020202020204" pitchFamily="34" charset="0"/>
              <a:buChar char="•"/>
            </a:pPr>
            <a:r>
              <a:rPr lang="en-US" sz="1400" dirty="0" err="1" smtClean="0"/>
              <a:t>Controles</a:t>
            </a:r>
            <a:r>
              <a:rPr lang="en-US" sz="1400" dirty="0" smtClean="0"/>
              <a:t> de </a:t>
            </a:r>
            <a:r>
              <a:rPr lang="en-US" sz="1400" dirty="0" err="1" smtClean="0"/>
              <a:t>conversación</a:t>
            </a:r>
            <a:r>
              <a:rPr lang="en-US" sz="1400" dirty="0" smtClean="0"/>
              <a:t> </a:t>
            </a:r>
            <a:r>
              <a:rPr lang="en-US" sz="1400" dirty="0"/>
              <a:t>Customer &amp; Enterprise consultations</a:t>
            </a:r>
          </a:p>
          <a:p>
            <a:pPr marL="171450" indent="-171450">
              <a:lnSpc>
                <a:spcPct val="90000"/>
              </a:lnSpc>
              <a:buFont typeface="Arial" panose="020B0604020202020204" pitchFamily="34" charset="0"/>
              <a:buChar char="•"/>
            </a:pPr>
            <a:r>
              <a:rPr lang="en-US" sz="1400" dirty="0"/>
              <a:t>IM, </a:t>
            </a:r>
            <a:r>
              <a:rPr lang="en-US" sz="1400" dirty="0" err="1" smtClean="0"/>
              <a:t>voz</a:t>
            </a:r>
            <a:r>
              <a:rPr lang="en-US" sz="1400" dirty="0" smtClean="0"/>
              <a:t>, </a:t>
            </a:r>
            <a:r>
              <a:rPr lang="en-US" sz="1400" dirty="0"/>
              <a:t>video </a:t>
            </a:r>
            <a:r>
              <a:rPr lang="en-US" sz="1400" dirty="0" smtClean="0"/>
              <a:t>y </a:t>
            </a:r>
            <a:r>
              <a:rPr lang="en-US" sz="1400" dirty="0" err="1" smtClean="0"/>
              <a:t>colaboración</a:t>
            </a:r>
            <a:endParaRPr lang="en-US" sz="1400" dirty="0"/>
          </a:p>
        </p:txBody>
      </p:sp>
    </p:spTree>
    <p:extLst>
      <p:ext uri="{BB962C8B-B14F-4D97-AF65-F5344CB8AC3E}">
        <p14:creationId xmlns:p14="http://schemas.microsoft.com/office/powerpoint/2010/main" val="3047442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2" name="Group 2051"/>
          <p:cNvGrpSpPr/>
          <p:nvPr/>
        </p:nvGrpSpPr>
        <p:grpSpPr>
          <a:xfrm>
            <a:off x="8321362" y="653579"/>
            <a:ext cx="3804735" cy="1954448"/>
            <a:chOff x="6241021" y="653579"/>
            <a:chExt cx="2853551" cy="1954448"/>
          </a:xfrm>
        </p:grpSpPr>
        <p:cxnSp>
          <p:nvCxnSpPr>
            <p:cNvPr id="62" name="Straight Connector 61"/>
            <p:cNvCxnSpPr>
              <a:stCxn id="72" idx="2"/>
              <a:endCxn id="74" idx="0"/>
            </p:cNvCxnSpPr>
            <p:nvPr/>
          </p:nvCxnSpPr>
          <p:spPr bwMode="auto">
            <a:xfrm flipH="1">
              <a:off x="6926864" y="1102889"/>
              <a:ext cx="598015" cy="719445"/>
            </a:xfrm>
            <a:prstGeom prst="line">
              <a:avLst/>
            </a:prstGeom>
            <a:solidFill>
              <a:schemeClr val="accent1"/>
            </a:solidFill>
            <a:ln w="12700" cap="flat" cmpd="sng" algn="ctr">
              <a:solidFill>
                <a:schemeClr val="accent3"/>
              </a:solidFill>
              <a:prstDash val="solid"/>
              <a:round/>
              <a:headEnd type="none" w="med" len="med"/>
              <a:tailEnd type="none" w="med" len="med"/>
            </a:ln>
            <a:effectLst/>
          </p:spPr>
        </p:cxnSp>
        <p:cxnSp>
          <p:nvCxnSpPr>
            <p:cNvPr id="65" name="Straight Connector 64"/>
            <p:cNvCxnSpPr>
              <a:stCxn id="68" idx="2"/>
              <a:endCxn id="70" idx="0"/>
            </p:cNvCxnSpPr>
            <p:nvPr/>
          </p:nvCxnSpPr>
          <p:spPr>
            <a:xfrm flipH="1">
              <a:off x="8365506" y="1102890"/>
              <a:ext cx="258907" cy="692224"/>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3"/>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12038" y="1165800"/>
              <a:ext cx="2113338" cy="414748"/>
            </a:xfrm>
            <a:prstGeom prst="rect">
              <a:avLst/>
            </a:prstGeom>
            <a:noFill/>
            <a:ln w="9525">
              <a:noFill/>
              <a:miter lim="800000"/>
              <a:headEnd/>
              <a:tailEnd/>
            </a:ln>
          </p:spPr>
        </p:pic>
        <p:sp>
          <p:nvSpPr>
            <p:cNvPr id="67" name="TextBox 66"/>
            <p:cNvSpPr txBox="1"/>
            <p:nvPr/>
          </p:nvSpPr>
          <p:spPr>
            <a:xfrm>
              <a:off x="7521267" y="1174228"/>
              <a:ext cx="645561" cy="338554"/>
            </a:xfrm>
            <a:prstGeom prst="rect">
              <a:avLst/>
            </a:prstGeom>
            <a:noFill/>
          </p:spPr>
          <p:txBody>
            <a:bodyPr wrap="none" rtlCol="0">
              <a:spAutoFit/>
            </a:bodyPr>
            <a:lstStyle/>
            <a:p>
              <a:r>
                <a:rPr lang="en-US" sz="1600" dirty="0" smtClean="0">
                  <a:solidFill>
                    <a:schemeClr val="accent4">
                      <a:lumMod val="25000"/>
                    </a:schemeClr>
                  </a:solidFill>
                </a:rPr>
                <a:t>Internet</a:t>
              </a:r>
              <a:endParaRPr lang="en-US" sz="1600" dirty="0">
                <a:solidFill>
                  <a:schemeClr val="accent4">
                    <a:lumMod val="25000"/>
                  </a:schemeClr>
                </a:solidFill>
              </a:endParaRPr>
            </a:p>
          </p:txBody>
        </p:sp>
        <p:pic>
          <p:nvPicPr>
            <p:cNvPr id="6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4253" y="743808"/>
              <a:ext cx="940319" cy="359082"/>
            </a:xfrm>
            <a:prstGeom prst="rect">
              <a:avLst/>
            </a:prstGeom>
            <a:noFill/>
            <a:ln w="9525">
              <a:noFill/>
              <a:miter lim="800000"/>
              <a:headEnd/>
              <a:tailEnd/>
            </a:ln>
          </p:spPr>
        </p:pic>
        <p:pic>
          <p:nvPicPr>
            <p:cNvPr id="6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9614" y="1738351"/>
              <a:ext cx="468032" cy="84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ounded Rectangle 69"/>
            <p:cNvSpPr/>
            <p:nvPr/>
          </p:nvSpPr>
          <p:spPr bwMode="auto">
            <a:xfrm>
              <a:off x="7679663" y="1795114"/>
              <a:ext cx="1371685" cy="785690"/>
            </a:xfrm>
            <a:prstGeom prst="roundRect">
              <a:avLst/>
            </a:prstGeom>
            <a:noFill/>
            <a:ln w="9525">
              <a:solidFill>
                <a:schemeClr val="accent3"/>
              </a:solidFill>
              <a:round/>
              <a:headEnd/>
              <a:tailEnd/>
            </a:ln>
            <a:effectLst/>
          </p:spPr>
          <p:txBody>
            <a:bodyPr rtlCol="0" anchor="b" anchorCtr="0"/>
            <a:lstStyle/>
            <a:p>
              <a:pPr algn="r"/>
              <a:r>
                <a:rPr lang="en-US" sz="1000" b="1" dirty="0">
                  <a:solidFill>
                    <a:schemeClr val="accent3">
                      <a:lumMod val="50000"/>
                    </a:schemeClr>
                  </a:solidFill>
                  <a:latin typeface="+mn-lt"/>
                  <a:ea typeface="+mn-ea"/>
                </a:rPr>
                <a:t>Federation</a:t>
              </a:r>
            </a:p>
          </p:txBody>
        </p:sp>
        <p:pic>
          <p:nvPicPr>
            <p:cNvPr id="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394" y="1898802"/>
              <a:ext cx="346014" cy="312885"/>
            </a:xfrm>
            <a:prstGeom prst="rect">
              <a:avLst/>
            </a:prstGeom>
            <a:noFill/>
            <a:ln w="9525">
              <a:noFill/>
              <a:miter lim="800000"/>
              <a:headEnd/>
              <a:tailEnd/>
            </a:ln>
          </p:spPr>
        </p:pic>
        <p:pic>
          <p:nvPicPr>
            <p:cNvPr id="7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4451" y="653579"/>
              <a:ext cx="820855" cy="449310"/>
            </a:xfrm>
            <a:prstGeom prst="rect">
              <a:avLst/>
            </a:prstGeom>
            <a:noFill/>
            <a:ln w="9525">
              <a:noFill/>
              <a:miter lim="800000"/>
              <a:headEnd/>
              <a:tailEnd/>
            </a:ln>
          </p:spPr>
        </p:pic>
        <p:pic>
          <p:nvPicPr>
            <p:cNvPr id="7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1596" y="1755694"/>
              <a:ext cx="468032" cy="84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ounded Rectangle 73"/>
            <p:cNvSpPr/>
            <p:nvPr/>
          </p:nvSpPr>
          <p:spPr bwMode="auto">
            <a:xfrm>
              <a:off x="6241021" y="1822334"/>
              <a:ext cx="1371685" cy="785693"/>
            </a:xfrm>
            <a:prstGeom prst="roundRect">
              <a:avLst/>
            </a:prstGeom>
            <a:noFill/>
            <a:ln w="9525">
              <a:solidFill>
                <a:schemeClr val="accent3"/>
              </a:solidFill>
              <a:round/>
              <a:headEnd/>
              <a:tailEnd/>
            </a:ln>
            <a:effectLst/>
          </p:spPr>
          <p:txBody>
            <a:bodyPr rtlCol="0" anchor="b" anchorCtr="0"/>
            <a:lstStyle/>
            <a:p>
              <a:pPr algn="r"/>
              <a:r>
                <a:rPr lang="en-US" sz="1000" b="1" dirty="0">
                  <a:solidFill>
                    <a:schemeClr val="accent3">
                      <a:lumMod val="50000"/>
                    </a:schemeClr>
                  </a:solidFill>
                  <a:latin typeface="+mn-lt"/>
                  <a:ea typeface="+mn-ea"/>
                </a:rPr>
                <a:t>Skype </a:t>
              </a:r>
              <a:br>
                <a:rPr lang="en-US" sz="1000" b="1" dirty="0">
                  <a:solidFill>
                    <a:schemeClr val="accent3">
                      <a:lumMod val="50000"/>
                    </a:schemeClr>
                  </a:solidFill>
                  <a:latin typeface="+mn-lt"/>
                  <a:ea typeface="+mn-ea"/>
                </a:rPr>
              </a:br>
              <a:r>
                <a:rPr lang="en-US" sz="1000" b="1" dirty="0">
                  <a:solidFill>
                    <a:schemeClr val="accent3">
                      <a:lumMod val="50000"/>
                    </a:schemeClr>
                  </a:solidFill>
                  <a:latin typeface="+mn-lt"/>
                  <a:ea typeface="+mn-ea"/>
                </a:rPr>
                <a:t>Web SDK</a:t>
              </a:r>
            </a:p>
          </p:txBody>
        </p:sp>
        <p:pic>
          <p:nvPicPr>
            <p:cNvPr id="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0376" y="1916144"/>
              <a:ext cx="346014" cy="312885"/>
            </a:xfrm>
            <a:prstGeom prst="rect">
              <a:avLst/>
            </a:prstGeom>
            <a:noFill/>
            <a:ln w="9525">
              <a:noFill/>
              <a:miter lim="800000"/>
              <a:headEnd/>
              <a:tailEnd/>
            </a:ln>
          </p:spPr>
        </p:pic>
      </p:grpSp>
      <p:sp>
        <p:nvSpPr>
          <p:cNvPr id="3" name="Title 2"/>
          <p:cNvSpPr>
            <a:spLocks noGrp="1"/>
          </p:cNvSpPr>
          <p:nvPr>
            <p:ph type="title"/>
          </p:nvPr>
        </p:nvSpPr>
        <p:spPr>
          <a:xfrm>
            <a:off x="1214351" y="199803"/>
            <a:ext cx="5203817" cy="683264"/>
          </a:xfrm>
        </p:spPr>
        <p:txBody>
          <a:bodyPr/>
          <a:lstStyle/>
          <a:p>
            <a:r>
              <a:rPr lang="en-US" sz="3600" b="1" dirty="0" err="1" smtClean="0">
                <a:solidFill>
                  <a:schemeClr val="tx1"/>
                </a:solidFill>
                <a:latin typeface="+mj-lt"/>
                <a:ea typeface="ＭＳ Ｐゴシック" pitchFamily="123" charset="-128"/>
                <a:cs typeface="Tahoma" pitchFamily="34" charset="0"/>
              </a:rPr>
              <a:t>Arquitectura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convergente</a:t>
            </a:r>
            <a:endParaRPr lang="en-US" sz="3600" b="1" dirty="0">
              <a:solidFill>
                <a:schemeClr val="tx1"/>
              </a:solidFill>
              <a:latin typeface="+mj-lt"/>
              <a:ea typeface="ＭＳ Ｐゴシック" pitchFamily="123" charset="-128"/>
              <a:cs typeface="Tahoma" pitchFamily="34" charset="0"/>
            </a:endParaRPr>
          </a:p>
        </p:txBody>
      </p:sp>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8621" y="637629"/>
            <a:ext cx="596900" cy="428625"/>
          </a:xfrm>
          <a:prstGeom prst="rect">
            <a:avLst/>
          </a:prstGeom>
          <a:noFill/>
          <a:ln w="9525">
            <a:noFill/>
            <a:miter lim="800000"/>
            <a:headEnd/>
            <a:tailEnd/>
          </a:ln>
        </p:spPr>
      </p:pic>
      <p:pic>
        <p:nvPicPr>
          <p:cNvPr id="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778" y="1135602"/>
            <a:ext cx="1460500" cy="457200"/>
          </a:xfrm>
          <a:prstGeom prst="rect">
            <a:avLst/>
          </a:prstGeom>
          <a:noFill/>
          <a:ln w="9525">
            <a:noFill/>
            <a:miter lim="800000"/>
            <a:headEnd/>
            <a:tailEnd/>
          </a:ln>
        </p:spPr>
      </p:pic>
      <p:pic>
        <p:nvPicPr>
          <p:cNvPr id="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5521" y="2227250"/>
            <a:ext cx="508000" cy="323850"/>
          </a:xfrm>
          <a:prstGeom prst="rect">
            <a:avLst/>
          </a:prstGeom>
          <a:noFill/>
          <a:ln w="9525">
            <a:noFill/>
            <a:miter lim="800000"/>
            <a:headEnd/>
            <a:tailEnd/>
          </a:ln>
        </p:spPr>
      </p:pic>
      <p:pic>
        <p:nvPicPr>
          <p:cNvPr id="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563" y="637626"/>
            <a:ext cx="596900" cy="361950"/>
          </a:xfrm>
          <a:prstGeom prst="rect">
            <a:avLst/>
          </a:prstGeom>
          <a:noFill/>
          <a:ln w="9525">
            <a:noFill/>
            <a:miter lim="800000"/>
            <a:headEnd/>
            <a:tailEnd/>
          </a:ln>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4935" y="1144893"/>
            <a:ext cx="1460500" cy="457200"/>
          </a:xfrm>
          <a:prstGeom prst="rect">
            <a:avLst/>
          </a:prstGeom>
          <a:noFill/>
          <a:ln w="9525">
            <a:noFill/>
            <a:miter lim="800000"/>
            <a:headEnd/>
            <a:tailEnd/>
          </a:ln>
        </p:spPr>
      </p:pic>
      <p:sp>
        <p:nvSpPr>
          <p:cNvPr id="9" name="TextBox 8"/>
          <p:cNvSpPr txBox="1"/>
          <p:nvPr/>
        </p:nvSpPr>
        <p:spPr>
          <a:xfrm>
            <a:off x="8087507" y="1206904"/>
            <a:ext cx="616066" cy="338554"/>
          </a:xfrm>
          <a:prstGeom prst="rect">
            <a:avLst/>
          </a:prstGeom>
          <a:noFill/>
        </p:spPr>
        <p:txBody>
          <a:bodyPr wrap="none" rtlCol="0">
            <a:spAutoFit/>
          </a:bodyPr>
          <a:lstStyle/>
          <a:p>
            <a:r>
              <a:rPr lang="en-US" sz="1600" dirty="0" smtClean="0">
                <a:solidFill>
                  <a:schemeClr val="bg1"/>
                </a:solidFill>
              </a:rPr>
              <a:t>PSTN</a:t>
            </a:r>
            <a:endParaRPr lang="en-US" sz="1600" dirty="0">
              <a:solidFill>
                <a:schemeClr val="bg1"/>
              </a:solidFill>
            </a:endParaRPr>
          </a:p>
        </p:txBody>
      </p:sp>
      <p:sp>
        <p:nvSpPr>
          <p:cNvPr id="10" name="TextBox 9"/>
          <p:cNvSpPr txBox="1"/>
          <p:nvPr/>
        </p:nvSpPr>
        <p:spPr>
          <a:xfrm>
            <a:off x="6571705" y="1189960"/>
            <a:ext cx="436338" cy="338554"/>
          </a:xfrm>
          <a:prstGeom prst="rect">
            <a:avLst/>
          </a:prstGeom>
          <a:noFill/>
        </p:spPr>
        <p:txBody>
          <a:bodyPr wrap="none" rtlCol="0">
            <a:spAutoFit/>
          </a:bodyPr>
          <a:lstStyle/>
          <a:p>
            <a:r>
              <a:rPr lang="en-US" sz="1600" dirty="0" smtClean="0">
                <a:solidFill>
                  <a:schemeClr val="bg1"/>
                </a:solidFill>
              </a:rPr>
              <a:t>SIP</a:t>
            </a:r>
            <a:endParaRPr lang="en-US" sz="1600" dirty="0">
              <a:solidFill>
                <a:schemeClr val="bg1"/>
              </a:solidFill>
            </a:endParaRPr>
          </a:p>
        </p:txBody>
      </p:sp>
      <p:cxnSp>
        <p:nvCxnSpPr>
          <p:cNvPr id="11" name="Straight Connector 10"/>
          <p:cNvCxnSpPr>
            <a:stCxn id="6" idx="0"/>
            <a:endCxn id="8" idx="2"/>
          </p:cNvCxnSpPr>
          <p:nvPr/>
        </p:nvCxnSpPr>
        <p:spPr bwMode="auto">
          <a:xfrm flipH="1" flipV="1">
            <a:off x="6875186" y="1602096"/>
            <a:ext cx="914337" cy="625157"/>
          </a:xfrm>
          <a:prstGeom prst="line">
            <a:avLst/>
          </a:prstGeom>
          <a:solidFill>
            <a:schemeClr val="accent1"/>
          </a:solidFill>
          <a:ln w="12700" cap="flat" cmpd="sng" algn="ctr">
            <a:solidFill>
              <a:schemeClr val="accent3"/>
            </a:solidFill>
            <a:prstDash val="solid"/>
            <a:round/>
            <a:headEnd type="none" w="med" len="med"/>
            <a:tailEnd type="none" w="med" len="med"/>
          </a:ln>
          <a:effectLst/>
        </p:spPr>
      </p:cxnSp>
      <p:cxnSp>
        <p:nvCxnSpPr>
          <p:cNvPr id="12" name="Straight Connector 11"/>
          <p:cNvCxnSpPr>
            <a:stCxn id="9" idx="2"/>
            <a:endCxn id="6" idx="0"/>
          </p:cNvCxnSpPr>
          <p:nvPr/>
        </p:nvCxnSpPr>
        <p:spPr bwMode="auto">
          <a:xfrm flipH="1">
            <a:off x="7789521" y="1545458"/>
            <a:ext cx="606019" cy="681792"/>
          </a:xfrm>
          <a:prstGeom prst="line">
            <a:avLst/>
          </a:prstGeom>
          <a:solidFill>
            <a:schemeClr val="accent1"/>
          </a:solidFill>
          <a:ln w="12700" cap="flat" cmpd="sng" algn="ctr">
            <a:solidFill>
              <a:schemeClr val="accent3"/>
            </a:solidFill>
            <a:prstDash val="solid"/>
            <a:round/>
            <a:headEnd type="none" w="med" len="med"/>
            <a:tailEnd type="none" w="med" len="med"/>
          </a:ln>
          <a:effectLst/>
        </p:spPr>
      </p:cxnSp>
      <p:sp>
        <p:nvSpPr>
          <p:cNvPr id="13" name="TextBox 12"/>
          <p:cNvSpPr txBox="1"/>
          <p:nvPr/>
        </p:nvSpPr>
        <p:spPr>
          <a:xfrm>
            <a:off x="6501101" y="2184656"/>
            <a:ext cx="692818" cy="369332"/>
          </a:xfrm>
          <a:prstGeom prst="rect">
            <a:avLst/>
          </a:prstGeom>
          <a:noFill/>
        </p:spPr>
        <p:txBody>
          <a:bodyPr wrap="none" rtlCol="0">
            <a:spAutoFit/>
          </a:bodyPr>
          <a:lstStyle/>
          <a:p>
            <a:r>
              <a:rPr lang="en-US" sz="900" dirty="0" smtClean="0">
                <a:solidFill>
                  <a:schemeClr val="bg1"/>
                </a:solidFill>
              </a:rPr>
              <a:t>Gateway / </a:t>
            </a:r>
          </a:p>
          <a:p>
            <a:r>
              <a:rPr lang="en-US" sz="900" dirty="0" smtClean="0">
                <a:solidFill>
                  <a:schemeClr val="bg1"/>
                </a:solidFill>
              </a:rPr>
              <a:t>SBC</a:t>
            </a:r>
            <a:endParaRPr lang="en-US" sz="900" dirty="0">
              <a:solidFill>
                <a:schemeClr val="bg1"/>
              </a:solidFill>
            </a:endParaRPr>
          </a:p>
        </p:txBody>
      </p:sp>
      <p:pic>
        <p:nvPicPr>
          <p:cNvPr id="24" name="Picture 23" descr="BackOffice.eps"/>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61275" y="347329"/>
            <a:ext cx="718843" cy="718656"/>
          </a:xfrm>
          <a:prstGeom prst="rect">
            <a:avLst/>
          </a:prstGeom>
        </p:spPr>
      </p:pic>
      <p:pic>
        <p:nvPicPr>
          <p:cNvPr id="26"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79576" y="2757945"/>
            <a:ext cx="805072"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53979" y="2836787"/>
            <a:ext cx="364341" cy="361880"/>
          </a:xfrm>
          <a:prstGeom prst="rect">
            <a:avLst/>
          </a:prstGeom>
          <a:noFill/>
          <a:ln w="9525">
            <a:noFill/>
            <a:miter lim="800000"/>
            <a:headEnd/>
            <a:tailEnd/>
          </a:ln>
        </p:spPr>
      </p:pic>
      <p:pic>
        <p:nvPicPr>
          <p:cNvPr id="28"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21403" y="2836787"/>
            <a:ext cx="354495" cy="361880"/>
          </a:xfrm>
          <a:prstGeom prst="rect">
            <a:avLst/>
          </a:prstGeom>
          <a:noFill/>
          <a:ln w="9525">
            <a:noFill/>
            <a:miter lim="800000"/>
            <a:headEnd/>
            <a:tailEnd/>
          </a:ln>
        </p:spPr>
      </p:pic>
      <p:sp>
        <p:nvSpPr>
          <p:cNvPr id="29" name="TextBox 28"/>
          <p:cNvSpPr txBox="1"/>
          <p:nvPr/>
        </p:nvSpPr>
        <p:spPr>
          <a:xfrm>
            <a:off x="10822427" y="3205414"/>
            <a:ext cx="715453" cy="215444"/>
          </a:xfrm>
          <a:prstGeom prst="rect">
            <a:avLst/>
          </a:prstGeom>
          <a:noFill/>
        </p:spPr>
        <p:txBody>
          <a:bodyPr wrap="square" rtlCol="0">
            <a:spAutoFit/>
          </a:bodyPr>
          <a:lstStyle/>
          <a:p>
            <a:r>
              <a:rPr lang="en-US" sz="800" dirty="0" smtClean="0">
                <a:solidFill>
                  <a:schemeClr val="accent5"/>
                </a:solidFill>
              </a:rPr>
              <a:t>SQL Server</a:t>
            </a:r>
            <a:endParaRPr lang="en-US" sz="800" dirty="0">
              <a:solidFill>
                <a:schemeClr val="accent5"/>
              </a:solidFill>
            </a:endParaRPr>
          </a:p>
        </p:txBody>
      </p:sp>
      <p:sp>
        <p:nvSpPr>
          <p:cNvPr id="30" name="TextBox 29"/>
          <p:cNvSpPr txBox="1"/>
          <p:nvPr/>
        </p:nvSpPr>
        <p:spPr>
          <a:xfrm>
            <a:off x="9718654" y="3219247"/>
            <a:ext cx="878981" cy="338554"/>
          </a:xfrm>
          <a:prstGeom prst="rect">
            <a:avLst/>
          </a:prstGeom>
          <a:noFill/>
        </p:spPr>
        <p:txBody>
          <a:bodyPr wrap="square" rtlCol="0">
            <a:spAutoFit/>
          </a:bodyPr>
          <a:lstStyle/>
          <a:p>
            <a:r>
              <a:rPr lang="en-US" sz="800" dirty="0" smtClean="0">
                <a:solidFill>
                  <a:schemeClr val="accent5"/>
                </a:solidFill>
              </a:rPr>
              <a:t>Domain</a:t>
            </a:r>
          </a:p>
          <a:p>
            <a:r>
              <a:rPr lang="en-US" sz="800" dirty="0" smtClean="0">
                <a:solidFill>
                  <a:schemeClr val="accent5"/>
                </a:solidFill>
              </a:rPr>
              <a:t>Controller</a:t>
            </a:r>
            <a:endParaRPr lang="en-US" sz="800" dirty="0">
              <a:solidFill>
                <a:schemeClr val="accent5"/>
              </a:solidFill>
            </a:endParaRPr>
          </a:p>
        </p:txBody>
      </p:sp>
      <p:sp>
        <p:nvSpPr>
          <p:cNvPr id="32" name="TextBox 31"/>
          <p:cNvSpPr txBox="1"/>
          <p:nvPr/>
        </p:nvSpPr>
        <p:spPr>
          <a:xfrm>
            <a:off x="8337927" y="3595601"/>
            <a:ext cx="1043551" cy="215444"/>
          </a:xfrm>
          <a:prstGeom prst="rect">
            <a:avLst/>
          </a:prstGeom>
          <a:noFill/>
        </p:spPr>
        <p:txBody>
          <a:bodyPr wrap="square" rtlCol="0">
            <a:spAutoFit/>
          </a:bodyPr>
          <a:lstStyle/>
          <a:p>
            <a:r>
              <a:rPr lang="en-US" sz="800" dirty="0" smtClean="0">
                <a:solidFill>
                  <a:schemeClr val="accent5"/>
                </a:solidFill>
              </a:rPr>
              <a:t>Front End pools</a:t>
            </a:r>
            <a:endParaRPr lang="en-US" sz="800" dirty="0">
              <a:solidFill>
                <a:schemeClr val="accent5"/>
              </a:solidFill>
            </a:endParaRPr>
          </a:p>
        </p:txBody>
      </p:sp>
      <p:pic>
        <p:nvPicPr>
          <p:cNvPr id="3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131" y="2682168"/>
            <a:ext cx="516072"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5">
            <a:clrChange>
              <a:clrFrom>
                <a:srgbClr val="ED1C24"/>
              </a:clrFrom>
              <a:clrTo>
                <a:srgbClr val="ED1C24">
                  <a:alpha val="0"/>
                </a:srgbClr>
              </a:clrTo>
            </a:clrChange>
            <a:extLst>
              <a:ext uri="{28A0092B-C50C-407E-A947-70E740481C1C}">
                <a14:useLocalDpi xmlns:a14="http://schemas.microsoft.com/office/drawing/2010/main" val="0"/>
              </a:ext>
            </a:extLst>
          </a:blip>
          <a:srcRect/>
          <a:stretch>
            <a:fillRect/>
          </a:stretch>
        </p:blipFill>
        <p:spPr bwMode="auto">
          <a:xfrm>
            <a:off x="6792463" y="2888551"/>
            <a:ext cx="485901"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descr="Microsoft Lync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6943682" y="2817257"/>
            <a:ext cx="504465" cy="530862"/>
          </a:xfrm>
          <a:prstGeom prst="rect">
            <a:avLst/>
          </a:prstGeom>
          <a:noFill/>
        </p:spPr>
      </p:pic>
      <p:sp>
        <p:nvSpPr>
          <p:cNvPr id="37" name="TextBox 36"/>
          <p:cNvSpPr txBox="1"/>
          <p:nvPr/>
        </p:nvSpPr>
        <p:spPr>
          <a:xfrm>
            <a:off x="6633864" y="3584693"/>
            <a:ext cx="1043551" cy="338554"/>
          </a:xfrm>
          <a:prstGeom prst="rect">
            <a:avLst/>
          </a:prstGeom>
          <a:noFill/>
        </p:spPr>
        <p:txBody>
          <a:bodyPr wrap="square" rtlCol="0">
            <a:spAutoFit/>
          </a:bodyPr>
          <a:lstStyle/>
          <a:p>
            <a:r>
              <a:rPr lang="en-US" sz="800" dirty="0" smtClean="0">
                <a:solidFill>
                  <a:schemeClr val="accent5"/>
                </a:solidFill>
              </a:rPr>
              <a:t>Mediation</a:t>
            </a:r>
          </a:p>
          <a:p>
            <a:r>
              <a:rPr lang="en-US" sz="800" dirty="0" smtClean="0">
                <a:solidFill>
                  <a:schemeClr val="accent5"/>
                </a:solidFill>
              </a:rPr>
              <a:t>Servers</a:t>
            </a:r>
          </a:p>
        </p:txBody>
      </p:sp>
      <p:pic>
        <p:nvPicPr>
          <p:cNvPr id="38"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7010" y="2839116"/>
            <a:ext cx="541713" cy="54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7636078" y="3553520"/>
            <a:ext cx="662543" cy="338554"/>
          </a:xfrm>
          <a:prstGeom prst="rect">
            <a:avLst/>
          </a:prstGeom>
          <a:noFill/>
        </p:spPr>
        <p:txBody>
          <a:bodyPr wrap="square" rtlCol="0">
            <a:spAutoFit/>
          </a:bodyPr>
          <a:lstStyle/>
          <a:p>
            <a:r>
              <a:rPr lang="en-US" sz="800" dirty="0" smtClean="0">
                <a:solidFill>
                  <a:schemeClr val="accent5"/>
                </a:solidFill>
              </a:rPr>
              <a:t>UCMA</a:t>
            </a:r>
          </a:p>
          <a:p>
            <a:r>
              <a:rPr lang="en-US" sz="800" dirty="0" smtClean="0">
                <a:solidFill>
                  <a:schemeClr val="accent5"/>
                </a:solidFill>
              </a:rPr>
              <a:t>app</a:t>
            </a:r>
          </a:p>
        </p:txBody>
      </p:sp>
      <p:pic>
        <p:nvPicPr>
          <p:cNvPr id="41"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544170" y="4373934"/>
            <a:ext cx="846359"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7639495" y="5145133"/>
            <a:ext cx="884819" cy="215444"/>
          </a:xfrm>
          <a:prstGeom prst="rect">
            <a:avLst/>
          </a:prstGeom>
          <a:noFill/>
        </p:spPr>
        <p:txBody>
          <a:bodyPr wrap="square" rtlCol="0">
            <a:spAutoFit/>
          </a:bodyPr>
          <a:lstStyle/>
          <a:p>
            <a:r>
              <a:rPr lang="en-US" sz="800" dirty="0" smtClean="0">
                <a:solidFill>
                  <a:schemeClr val="accent5"/>
                </a:solidFill>
              </a:rPr>
              <a:t>Connector</a:t>
            </a:r>
          </a:p>
        </p:txBody>
      </p:sp>
      <p:pic>
        <p:nvPicPr>
          <p:cNvPr id="43"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90529" y="4395791"/>
            <a:ext cx="846359"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ounded Rectangle 39"/>
          <p:cNvSpPr/>
          <p:nvPr/>
        </p:nvSpPr>
        <p:spPr bwMode="auto">
          <a:xfrm>
            <a:off x="6501101" y="4222317"/>
            <a:ext cx="2779921" cy="1658939"/>
          </a:xfrm>
          <a:prstGeom prst="roundRect">
            <a:avLst/>
          </a:prstGeom>
          <a:noFill/>
          <a:ln w="9525">
            <a:solidFill>
              <a:srgbClr val="CC3300"/>
            </a:solidFill>
            <a:round/>
            <a:headEnd/>
            <a:tailEnd/>
          </a:ln>
          <a:effectLst/>
        </p:spPr>
        <p:txBody>
          <a:bodyPr rtlCol="0" anchor="b" anchorCtr="0"/>
          <a:lstStyle/>
          <a:p>
            <a:pPr algn="r"/>
            <a:r>
              <a:rPr lang="en-US" sz="1000" b="1" dirty="0" smtClean="0">
                <a:solidFill>
                  <a:srgbClr val="C00000"/>
                </a:solidFill>
                <a:latin typeface="+mn-lt"/>
                <a:ea typeface="+mn-ea"/>
              </a:rPr>
              <a:t>Genesys Enterprise | Business Ed </a:t>
            </a:r>
            <a:endParaRPr lang="en-US" sz="1000" b="1" dirty="0">
              <a:solidFill>
                <a:srgbClr val="C00000"/>
              </a:solidFill>
              <a:latin typeface="+mn-lt"/>
              <a:ea typeface="+mn-ea"/>
            </a:endParaRPr>
          </a:p>
        </p:txBody>
      </p:sp>
      <p:sp>
        <p:nvSpPr>
          <p:cNvPr id="44" name="TextBox 43"/>
          <p:cNvSpPr txBox="1"/>
          <p:nvPr/>
        </p:nvSpPr>
        <p:spPr>
          <a:xfrm>
            <a:off x="8390528" y="5145133"/>
            <a:ext cx="1018603" cy="215444"/>
          </a:xfrm>
          <a:prstGeom prst="rect">
            <a:avLst/>
          </a:prstGeom>
          <a:noFill/>
        </p:spPr>
        <p:txBody>
          <a:bodyPr wrap="square" rtlCol="0">
            <a:spAutoFit/>
          </a:bodyPr>
          <a:lstStyle/>
          <a:p>
            <a:r>
              <a:rPr lang="en-US" sz="800" dirty="0" smtClean="0">
                <a:solidFill>
                  <a:schemeClr val="accent5"/>
                </a:solidFill>
              </a:rPr>
              <a:t>Applications</a:t>
            </a:r>
          </a:p>
        </p:txBody>
      </p:sp>
      <p:pic>
        <p:nvPicPr>
          <p:cNvPr id="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626414" y="4402858"/>
            <a:ext cx="846359"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6623469" y="5152200"/>
            <a:ext cx="1267591" cy="338554"/>
          </a:xfrm>
          <a:prstGeom prst="rect">
            <a:avLst/>
          </a:prstGeom>
          <a:noFill/>
        </p:spPr>
        <p:txBody>
          <a:bodyPr wrap="square" rtlCol="0">
            <a:spAutoFit/>
          </a:bodyPr>
          <a:lstStyle/>
          <a:p>
            <a:r>
              <a:rPr lang="en-US" sz="800" dirty="0" smtClean="0">
                <a:solidFill>
                  <a:schemeClr val="accent5"/>
                </a:solidFill>
              </a:rPr>
              <a:t>Advanced</a:t>
            </a:r>
            <a:br>
              <a:rPr lang="en-US" sz="800" dirty="0" smtClean="0">
                <a:solidFill>
                  <a:schemeClr val="accent5"/>
                </a:solidFill>
              </a:rPr>
            </a:br>
            <a:r>
              <a:rPr lang="en-US" sz="800" dirty="0" smtClean="0">
                <a:solidFill>
                  <a:schemeClr val="accent5"/>
                </a:solidFill>
              </a:rPr>
              <a:t>media server</a:t>
            </a:r>
          </a:p>
        </p:txBody>
      </p:sp>
      <p:pic>
        <p:nvPicPr>
          <p:cNvPr id="47"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37574" y="5172911"/>
            <a:ext cx="1143255" cy="60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242361" y="4305445"/>
            <a:ext cx="1393320" cy="73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descr="GenesysLogo.png"/>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0260256" y="5117966"/>
            <a:ext cx="306197" cy="349442"/>
          </a:xfrm>
          <a:prstGeom prst="rect">
            <a:avLst/>
          </a:prstGeom>
        </p:spPr>
      </p:pic>
      <p:cxnSp>
        <p:nvCxnSpPr>
          <p:cNvPr id="2048" name="Straight Connector 2047"/>
          <p:cNvCxnSpPr>
            <a:stCxn id="40" idx="3"/>
            <a:endCxn id="47" idx="0"/>
          </p:cNvCxnSpPr>
          <p:nvPr/>
        </p:nvCxnSpPr>
        <p:spPr>
          <a:xfrm>
            <a:off x="9281022" y="5051787"/>
            <a:ext cx="928180" cy="121125"/>
          </a:xfrm>
          <a:prstGeom prst="line">
            <a:avLst/>
          </a:prstGeom>
          <a:ln>
            <a:solidFill>
              <a:srgbClr val="CC3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4" name="Straight Connector 2053"/>
          <p:cNvCxnSpPr>
            <a:stCxn id="21" idx="2"/>
            <a:endCxn id="47" idx="0"/>
          </p:cNvCxnSpPr>
          <p:nvPr/>
        </p:nvCxnSpPr>
        <p:spPr>
          <a:xfrm>
            <a:off x="9008113" y="4021281"/>
            <a:ext cx="1201089" cy="115163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6" name="Straight Connector 2055"/>
          <p:cNvCxnSpPr>
            <a:stCxn id="21" idx="2"/>
            <a:endCxn id="48" idx="0"/>
          </p:cNvCxnSpPr>
          <p:nvPr/>
        </p:nvCxnSpPr>
        <p:spPr>
          <a:xfrm>
            <a:off x="9008112" y="4021281"/>
            <a:ext cx="1930909" cy="284162"/>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710332" y="5792631"/>
            <a:ext cx="1070497" cy="215444"/>
          </a:xfrm>
          <a:prstGeom prst="rect">
            <a:avLst/>
          </a:prstGeom>
          <a:noFill/>
        </p:spPr>
        <p:txBody>
          <a:bodyPr wrap="square" rtlCol="0">
            <a:spAutoFit/>
          </a:bodyPr>
          <a:lstStyle/>
          <a:p>
            <a:r>
              <a:rPr lang="en-US" sz="800" dirty="0" smtClean="0">
                <a:solidFill>
                  <a:schemeClr val="accent5"/>
                </a:solidFill>
              </a:rPr>
              <a:t>Contact Center</a:t>
            </a:r>
          </a:p>
        </p:txBody>
      </p:sp>
      <p:sp>
        <p:nvSpPr>
          <p:cNvPr id="59" name="TextBox 58"/>
          <p:cNvSpPr txBox="1"/>
          <p:nvPr/>
        </p:nvSpPr>
        <p:spPr>
          <a:xfrm>
            <a:off x="10602501" y="4998868"/>
            <a:ext cx="1070497" cy="215444"/>
          </a:xfrm>
          <a:prstGeom prst="rect">
            <a:avLst/>
          </a:prstGeom>
          <a:noFill/>
        </p:spPr>
        <p:txBody>
          <a:bodyPr wrap="square" rtlCol="0">
            <a:spAutoFit/>
          </a:bodyPr>
          <a:lstStyle/>
          <a:p>
            <a:r>
              <a:rPr lang="en-US" sz="800" dirty="0" smtClean="0">
                <a:solidFill>
                  <a:schemeClr val="accent5"/>
                </a:solidFill>
              </a:rPr>
              <a:t>Enterprise</a:t>
            </a:r>
          </a:p>
        </p:txBody>
      </p:sp>
      <p:cxnSp>
        <p:nvCxnSpPr>
          <p:cNvPr id="2058" name="Straight Connector 2057"/>
          <p:cNvCxnSpPr>
            <a:endCxn id="40" idx="0"/>
          </p:cNvCxnSpPr>
          <p:nvPr/>
        </p:nvCxnSpPr>
        <p:spPr>
          <a:xfrm flipH="1">
            <a:off x="7891061" y="4021282"/>
            <a:ext cx="11379" cy="201035"/>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bwMode="auto">
          <a:xfrm>
            <a:off x="6501102" y="2721552"/>
            <a:ext cx="5014023" cy="1299731"/>
          </a:xfrm>
          <a:prstGeom prst="roundRect">
            <a:avLst/>
          </a:prstGeom>
          <a:noFill/>
          <a:ln w="9525">
            <a:solidFill>
              <a:schemeClr val="accent3"/>
            </a:solidFill>
            <a:round/>
            <a:headEnd/>
            <a:tailEnd/>
          </a:ln>
          <a:effectLst/>
        </p:spPr>
        <p:txBody>
          <a:bodyPr rtlCol="0" anchor="b" anchorCtr="0"/>
          <a:lstStyle/>
          <a:p>
            <a:pPr algn="r"/>
            <a:r>
              <a:rPr lang="en-US" sz="1000" b="1" dirty="0" smtClean="0">
                <a:solidFill>
                  <a:schemeClr val="accent3">
                    <a:lumMod val="50000"/>
                  </a:schemeClr>
                </a:solidFill>
                <a:latin typeface="+mn-lt"/>
                <a:ea typeface="+mn-ea"/>
              </a:rPr>
              <a:t>Lync Enterprise | Standard Ed</a:t>
            </a:r>
            <a:endParaRPr lang="en-US" sz="1000" b="1" dirty="0">
              <a:solidFill>
                <a:schemeClr val="accent3">
                  <a:lumMod val="50000"/>
                </a:schemeClr>
              </a:solidFill>
              <a:latin typeface="+mn-lt"/>
              <a:ea typeface="+mn-ea"/>
            </a:endParaRPr>
          </a:p>
        </p:txBody>
      </p:sp>
      <p:sp>
        <p:nvSpPr>
          <p:cNvPr id="63" name="Text Placeholder 3"/>
          <p:cNvSpPr txBox="1">
            <a:spLocks/>
          </p:cNvSpPr>
          <p:nvPr/>
        </p:nvSpPr>
        <p:spPr>
          <a:xfrm>
            <a:off x="297789" y="1152938"/>
            <a:ext cx="5772083" cy="5136651"/>
          </a:xfrm>
          <a:prstGeom prst="rect">
            <a:avLst/>
          </a:prstGeom>
        </p:spPr>
        <p:txBody>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buNone/>
            </a:pPr>
            <a:r>
              <a:rPr lang="en-US" sz="1800" dirty="0" err="1" smtClean="0"/>
              <a:t>Integración</a:t>
            </a:r>
            <a:r>
              <a:rPr lang="en-US" sz="1800" dirty="0" smtClean="0"/>
              <a:t> </a:t>
            </a:r>
            <a:r>
              <a:rPr lang="en-US" sz="1800" dirty="0" err="1" smtClean="0"/>
              <a:t>nativa</a:t>
            </a:r>
            <a:r>
              <a:rPr lang="en-US" sz="1800" dirty="0" smtClean="0"/>
              <a:t> con Skype for business / Lync</a:t>
            </a:r>
          </a:p>
          <a:p>
            <a:pPr marL="336044" lvl="1" indent="-336044"/>
            <a:r>
              <a:rPr lang="en-US" sz="1800" dirty="0" smtClean="0"/>
              <a:t>UCMA </a:t>
            </a:r>
            <a:r>
              <a:rPr lang="en-US" sz="1800" dirty="0" err="1" smtClean="0"/>
              <a:t>nativo</a:t>
            </a:r>
            <a:r>
              <a:rPr lang="en-US" sz="1800" dirty="0" smtClean="0"/>
              <a:t> para routing </a:t>
            </a:r>
            <a:r>
              <a:rPr lang="en-US" sz="1800" dirty="0"/>
              <a:t>y</a:t>
            </a:r>
            <a:r>
              <a:rPr lang="en-US" sz="1800" dirty="0" smtClean="0"/>
              <a:t> control</a:t>
            </a:r>
          </a:p>
          <a:p>
            <a:pPr marL="336044" lvl="1" indent="-336044"/>
            <a:r>
              <a:rPr lang="en-US" sz="1800" dirty="0"/>
              <a:t>Lync media </a:t>
            </a:r>
            <a:r>
              <a:rPr lang="en-US" sz="1800" dirty="0" smtClean="0"/>
              <a:t>server para </a:t>
            </a:r>
            <a:r>
              <a:rPr lang="en-US" sz="1800" dirty="0" err="1" smtClean="0"/>
              <a:t>conferencias</a:t>
            </a:r>
            <a:endParaRPr lang="en-US" sz="1800" dirty="0"/>
          </a:p>
          <a:p>
            <a:pPr marL="336044" lvl="1" indent="-336044"/>
            <a:r>
              <a:rPr lang="en-US" sz="1800" dirty="0" smtClean="0"/>
              <a:t>SIP, UCJA (**), ORTC (**), Client API, web services</a:t>
            </a:r>
          </a:p>
          <a:p>
            <a:pPr marL="336044" lvl="1" indent="-336044"/>
            <a:r>
              <a:rPr lang="en-US" sz="1800" dirty="0" err="1" smtClean="0"/>
              <a:t>Directorio</a:t>
            </a:r>
            <a:r>
              <a:rPr lang="en-US" sz="1800" dirty="0" smtClean="0"/>
              <a:t> </a:t>
            </a:r>
            <a:r>
              <a:rPr lang="en-US" sz="1800" dirty="0" err="1" smtClean="0"/>
              <a:t>activo</a:t>
            </a:r>
            <a:endParaRPr lang="en-US" sz="1800" dirty="0" smtClean="0"/>
          </a:p>
          <a:p>
            <a:pPr marL="0" indent="0">
              <a:buNone/>
            </a:pPr>
            <a:r>
              <a:rPr lang="en-US" sz="1800" dirty="0" smtClean="0">
                <a:latin typeface="+mn-lt"/>
              </a:rPr>
              <a:t>Genesys software</a:t>
            </a:r>
          </a:p>
          <a:p>
            <a:r>
              <a:rPr lang="en-US" sz="1800" dirty="0" smtClean="0">
                <a:latin typeface="+mn-lt"/>
              </a:rPr>
              <a:t>Media servers para IVR, Outbound, recording</a:t>
            </a:r>
          </a:p>
          <a:p>
            <a:r>
              <a:rPr lang="en-US" sz="1800" dirty="0" smtClean="0">
                <a:latin typeface="+mn-lt"/>
              </a:rPr>
              <a:t>Suite de </a:t>
            </a:r>
            <a:r>
              <a:rPr lang="en-US" sz="1800" dirty="0" err="1" smtClean="0">
                <a:latin typeface="+mn-lt"/>
              </a:rPr>
              <a:t>aplicaciones</a:t>
            </a:r>
            <a:r>
              <a:rPr lang="en-US" sz="1800" dirty="0" smtClean="0">
                <a:latin typeface="+mn-lt"/>
              </a:rPr>
              <a:t> (routing, reporting…)</a:t>
            </a:r>
          </a:p>
          <a:p>
            <a:r>
              <a:rPr lang="en-US" sz="1800" dirty="0" smtClean="0">
                <a:latin typeface="+mn-lt"/>
              </a:rPr>
              <a:t>Agent desktop, CRM connectors</a:t>
            </a:r>
          </a:p>
          <a:p>
            <a:pPr marL="0" indent="0">
              <a:buNone/>
            </a:pPr>
            <a:r>
              <a:rPr lang="en-US" sz="1800" dirty="0" err="1" smtClean="0">
                <a:latin typeface="+mn-lt"/>
              </a:rPr>
              <a:t>Arquitectura</a:t>
            </a:r>
            <a:endParaRPr lang="en-US" sz="1800" dirty="0">
              <a:latin typeface="+mn-lt"/>
            </a:endParaRPr>
          </a:p>
          <a:p>
            <a:r>
              <a:rPr lang="en-US" sz="1800" dirty="0" smtClean="0">
                <a:latin typeface="+mn-lt"/>
              </a:rPr>
              <a:t>Soporte Hot standby HA </a:t>
            </a:r>
          </a:p>
          <a:p>
            <a:r>
              <a:rPr lang="en-US" sz="1800" dirty="0" err="1" smtClean="0">
                <a:latin typeface="+mn-lt"/>
              </a:rPr>
              <a:t>Escalable</a:t>
            </a:r>
            <a:r>
              <a:rPr lang="en-US" sz="1800" dirty="0" smtClean="0">
                <a:latin typeface="+mn-lt"/>
              </a:rPr>
              <a:t> de 10 a 10,000+ seats</a:t>
            </a:r>
          </a:p>
          <a:p>
            <a:r>
              <a:rPr lang="en-US" sz="1800" dirty="0" smtClean="0">
                <a:latin typeface="+mn-lt"/>
              </a:rPr>
              <a:t>Soporte de </a:t>
            </a:r>
            <a:r>
              <a:rPr lang="en-US" sz="1800" dirty="0" err="1" smtClean="0">
                <a:latin typeface="+mn-lt"/>
              </a:rPr>
              <a:t>virtualización</a:t>
            </a:r>
            <a:endParaRPr lang="en-US" sz="1800" dirty="0" smtClean="0">
              <a:latin typeface="+mn-lt"/>
            </a:endParaRPr>
          </a:p>
          <a:p>
            <a:r>
              <a:rPr lang="en-US" sz="1800" dirty="0" smtClean="0">
                <a:latin typeface="+mn-lt"/>
              </a:rPr>
              <a:t>Premise o Cloud</a:t>
            </a:r>
          </a:p>
          <a:p>
            <a:r>
              <a:rPr lang="en-US" sz="1800" dirty="0" smtClean="0">
                <a:latin typeface="+mn-lt"/>
              </a:rPr>
              <a:t>Soporte </a:t>
            </a:r>
            <a:r>
              <a:rPr lang="en-US" sz="1800" dirty="0" err="1" smtClean="0">
                <a:latin typeface="+mn-lt"/>
              </a:rPr>
              <a:t>escenarios</a:t>
            </a:r>
            <a:r>
              <a:rPr lang="en-US" sz="1800" dirty="0" smtClean="0">
                <a:latin typeface="+mn-lt"/>
              </a:rPr>
              <a:t> </a:t>
            </a:r>
            <a:r>
              <a:rPr lang="en-US" sz="1800" dirty="0" err="1" smtClean="0">
                <a:latin typeface="+mn-lt"/>
              </a:rPr>
              <a:t>híbridos</a:t>
            </a:r>
            <a:r>
              <a:rPr lang="en-US" sz="1800" dirty="0" smtClean="0">
                <a:latin typeface="+mn-lt"/>
              </a:rPr>
              <a:t> UCMA / SIP / PBX</a:t>
            </a:r>
          </a:p>
        </p:txBody>
      </p:sp>
      <p:sp>
        <p:nvSpPr>
          <p:cNvPr id="64" name="Rectangle 63"/>
          <p:cNvSpPr/>
          <p:nvPr/>
        </p:nvSpPr>
        <p:spPr>
          <a:xfrm>
            <a:off x="4293976" y="6425145"/>
            <a:ext cx="1305486" cy="369332"/>
          </a:xfrm>
          <a:prstGeom prst="rect">
            <a:avLst/>
          </a:prstGeom>
        </p:spPr>
        <p:txBody>
          <a:bodyPr wrap="none">
            <a:spAutoFit/>
          </a:bodyPr>
          <a:lstStyle/>
          <a:p>
            <a:r>
              <a:rPr lang="en-US" dirty="0" smtClean="0">
                <a:latin typeface="+mj-lt"/>
              </a:rPr>
              <a:t>** roadmap</a:t>
            </a:r>
            <a:endParaRPr lang="en-US" dirty="0">
              <a:latin typeface="+mj-lt"/>
            </a:endParaRPr>
          </a:p>
        </p:txBody>
      </p:sp>
    </p:spTree>
    <p:extLst>
      <p:ext uri="{BB962C8B-B14F-4D97-AF65-F5344CB8AC3E}">
        <p14:creationId xmlns:p14="http://schemas.microsoft.com/office/powerpoint/2010/main" val="24367108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502" y="4118377"/>
            <a:ext cx="11134607" cy="21483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93" y="723995"/>
            <a:ext cx="6350000" cy="1701800"/>
          </a:xfrm>
          <a:prstGeom prst="rect">
            <a:avLst/>
          </a:prstGeom>
        </p:spPr>
      </p:pic>
      <p:pic>
        <p:nvPicPr>
          <p:cNvPr id="68" name="Picture 67" descr="Geneys_logo_RGB.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706622" y="2733928"/>
            <a:ext cx="8298461" cy="1491746"/>
          </a:xfrm>
          <a:prstGeom prst="rect">
            <a:avLst/>
          </a:prstGeom>
        </p:spPr>
      </p:pic>
      <p:sp>
        <p:nvSpPr>
          <p:cNvPr id="69" name="Rectangle 68"/>
          <p:cNvSpPr/>
          <p:nvPr/>
        </p:nvSpPr>
        <p:spPr bwMode="auto">
          <a:xfrm>
            <a:off x="474135" y="1032935"/>
            <a:ext cx="11264900" cy="5233784"/>
          </a:xfrm>
          <a:prstGeom prst="rect">
            <a:avLst/>
          </a:prstGeom>
          <a:solidFill>
            <a:schemeClr val="bg1">
              <a:alpha val="80000"/>
            </a:schemeClr>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4" name="Title 1"/>
          <p:cNvSpPr>
            <a:spLocks noGrp="1"/>
          </p:cNvSpPr>
          <p:nvPr>
            <p:ph type="title"/>
          </p:nvPr>
        </p:nvSpPr>
        <p:spPr/>
        <p:txBody>
          <a:bodyPr/>
          <a:lstStyle/>
          <a:p>
            <a:r>
              <a:rPr lang="en-US" b="1" dirty="0" smtClean="0"/>
              <a:t>¿</a:t>
            </a:r>
            <a:r>
              <a:rPr lang="en-US" b="1" dirty="0" err="1" smtClean="0"/>
              <a:t>Por</a:t>
            </a:r>
            <a:r>
              <a:rPr lang="en-US" b="1" dirty="0" smtClean="0"/>
              <a:t> </a:t>
            </a:r>
            <a:r>
              <a:rPr lang="en-US" b="1" dirty="0" err="1" smtClean="0"/>
              <a:t>qué</a:t>
            </a:r>
            <a:r>
              <a:rPr lang="en-US" b="1" dirty="0" smtClean="0"/>
              <a:t> Genesys </a:t>
            </a:r>
            <a:r>
              <a:rPr lang="en-US" b="1" dirty="0"/>
              <a:t>y</a:t>
            </a:r>
            <a:r>
              <a:rPr lang="en-US" b="1" dirty="0" smtClean="0"/>
              <a:t> Microsoft? </a:t>
            </a:r>
            <a:endParaRPr lang="en-US" b="1" dirty="0"/>
          </a:p>
        </p:txBody>
      </p:sp>
      <p:sp>
        <p:nvSpPr>
          <p:cNvPr id="11" name="Content Placeholder 10"/>
          <p:cNvSpPr>
            <a:spLocks noGrp="1"/>
          </p:cNvSpPr>
          <p:nvPr>
            <p:ph idx="1"/>
          </p:nvPr>
        </p:nvSpPr>
        <p:spPr/>
        <p:txBody>
          <a:bodyPr/>
          <a:lstStyle/>
          <a:p>
            <a:endParaRPr lang="es-ES"/>
          </a:p>
        </p:txBody>
      </p:sp>
      <p:grpSp>
        <p:nvGrpSpPr>
          <p:cNvPr id="2" name="Group 38"/>
          <p:cNvGrpSpPr/>
          <p:nvPr/>
        </p:nvGrpSpPr>
        <p:grpSpPr>
          <a:xfrm>
            <a:off x="3962837" y="2022594"/>
            <a:ext cx="4362600" cy="709461"/>
            <a:chOff x="2616200" y="1739386"/>
            <a:chExt cx="3654824" cy="792480"/>
          </a:xfrm>
        </p:grpSpPr>
        <p:sp>
          <p:nvSpPr>
            <p:cNvPr id="80" name="Rounded Rectangle 79"/>
            <p:cNvSpPr/>
            <p:nvPr/>
          </p:nvSpPr>
          <p:spPr bwMode="auto">
            <a:xfrm>
              <a:off x="2933700" y="1739386"/>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81" name="Oval 80"/>
            <p:cNvSpPr/>
            <p:nvPr/>
          </p:nvSpPr>
          <p:spPr bwMode="auto">
            <a:xfrm>
              <a:off x="2616200" y="1739386"/>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82" name="Rounded Rectangle 81"/>
            <p:cNvSpPr/>
            <p:nvPr/>
          </p:nvSpPr>
          <p:spPr bwMode="auto">
            <a:xfrm>
              <a:off x="2842024" y="1824165"/>
              <a:ext cx="3429000" cy="643369"/>
            </a:xfrm>
            <a:prstGeom prst="roundRect">
              <a:avLst/>
            </a:prstGeom>
            <a:noFill/>
            <a:ln w="9525">
              <a:noFill/>
              <a:round/>
              <a:headEnd/>
              <a:tailEnd/>
            </a:ln>
            <a:effectLst/>
          </p:spPr>
          <p:txBody>
            <a:bodyPr rtlCol="0" anchor="ctr"/>
            <a:lstStyle/>
            <a:p>
              <a:pPr algn="ctr">
                <a:lnSpc>
                  <a:spcPct val="90000"/>
                </a:lnSpc>
              </a:pPr>
              <a:endParaRPr lang="en-US" sz="1600" dirty="0" smtClean="0">
                <a:solidFill>
                  <a:srgbClr val="FFFFFF"/>
                </a:solidFill>
                <a:latin typeface="Calibri" charset="0"/>
              </a:endParaRPr>
            </a:p>
            <a:p>
              <a:pPr algn="ctr">
                <a:lnSpc>
                  <a:spcPct val="90000"/>
                </a:lnSpc>
              </a:pPr>
              <a:r>
                <a:rPr lang="en-US" sz="1600" dirty="0" err="1" smtClean="0">
                  <a:solidFill>
                    <a:srgbClr val="FFFFFF"/>
                  </a:solidFill>
                  <a:latin typeface="Calibri" charset="0"/>
                </a:rPr>
                <a:t>Plataforma</a:t>
              </a:r>
              <a:r>
                <a:rPr lang="en-US" sz="1600" dirty="0" smtClean="0">
                  <a:solidFill>
                    <a:srgbClr val="FFFFFF"/>
                  </a:solidFill>
                  <a:latin typeface="Calibri" charset="0"/>
                </a:rPr>
                <a:t> </a:t>
              </a:r>
              <a:r>
                <a:rPr lang="en-US" sz="1600" dirty="0" err="1" smtClean="0">
                  <a:solidFill>
                    <a:srgbClr val="FFFFFF"/>
                  </a:solidFill>
                  <a:latin typeface="Calibri" charset="0"/>
                </a:rPr>
                <a:t>única</a:t>
              </a:r>
              <a:r>
                <a:rPr lang="en-US" sz="1600" dirty="0" smtClean="0">
                  <a:solidFill>
                    <a:srgbClr val="FFFFFF"/>
                  </a:solidFill>
                  <a:latin typeface="Calibri" charset="0"/>
                </a:rPr>
                <a:t> e </a:t>
              </a:r>
              <a:r>
                <a:rPr lang="en-US" sz="1600" dirty="0" err="1" smtClean="0">
                  <a:solidFill>
                    <a:srgbClr val="FFFFFF"/>
                  </a:solidFill>
                  <a:latin typeface="Calibri" charset="0"/>
                </a:rPr>
                <a:t>integrada</a:t>
              </a:r>
              <a:endParaRPr lang="en-US" sz="1600" dirty="0" smtClean="0">
                <a:solidFill>
                  <a:srgbClr val="FFFFFF"/>
                </a:solidFill>
                <a:latin typeface="Calibri" charset="0"/>
              </a:endParaRPr>
            </a:p>
            <a:p>
              <a:pPr algn="ctr">
                <a:lnSpc>
                  <a:spcPct val="90000"/>
                </a:lnSpc>
              </a:pPr>
              <a:endParaRPr lang="en-US" sz="1600" dirty="0">
                <a:solidFill>
                  <a:srgbClr val="FFFFFF"/>
                </a:solidFill>
                <a:latin typeface="+mn-lt"/>
                <a:ea typeface="+mn-ea"/>
              </a:endParaRPr>
            </a:p>
          </p:txBody>
        </p:sp>
        <p:pic>
          <p:nvPicPr>
            <p:cNvPr id="83" name="Picture 82" descr="SinglePlatform2.eps"/>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679616" y="1784909"/>
              <a:ext cx="690563" cy="690563"/>
            </a:xfrm>
            <a:prstGeom prst="rect">
              <a:avLst/>
            </a:prstGeom>
          </p:spPr>
        </p:pic>
      </p:grpSp>
      <p:grpSp>
        <p:nvGrpSpPr>
          <p:cNvPr id="3" name="Group 53"/>
          <p:cNvGrpSpPr/>
          <p:nvPr/>
        </p:nvGrpSpPr>
        <p:grpSpPr>
          <a:xfrm>
            <a:off x="3962837" y="2807584"/>
            <a:ext cx="4362600" cy="735878"/>
            <a:chOff x="2616200" y="2620008"/>
            <a:chExt cx="3654825" cy="821988"/>
          </a:xfrm>
        </p:grpSpPr>
        <p:sp>
          <p:nvSpPr>
            <p:cNvPr id="76" name="Rounded Rectangle 75"/>
            <p:cNvSpPr/>
            <p:nvPr/>
          </p:nvSpPr>
          <p:spPr bwMode="auto">
            <a:xfrm>
              <a:off x="2933700" y="2649516"/>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77" name="Oval 76"/>
            <p:cNvSpPr/>
            <p:nvPr/>
          </p:nvSpPr>
          <p:spPr bwMode="auto">
            <a:xfrm>
              <a:off x="2616200" y="2649516"/>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78" name="Rounded Rectangle 77"/>
            <p:cNvSpPr/>
            <p:nvPr/>
          </p:nvSpPr>
          <p:spPr bwMode="auto">
            <a:xfrm>
              <a:off x="2842024" y="2620008"/>
              <a:ext cx="3429001" cy="643369"/>
            </a:xfrm>
            <a:prstGeom prst="roundRect">
              <a:avLst/>
            </a:prstGeom>
            <a:noFill/>
            <a:ln w="9525">
              <a:noFill/>
              <a:round/>
              <a:headEnd/>
              <a:tailEnd/>
            </a:ln>
            <a:effectLst/>
          </p:spPr>
          <p:txBody>
            <a:bodyPr rtlCol="0" anchor="ctr"/>
            <a:lstStyle/>
            <a:p>
              <a:pPr algn="ctr">
                <a:lnSpc>
                  <a:spcPct val="90000"/>
                </a:lnSpc>
              </a:pPr>
              <a:endParaRPr lang="en-US" sz="1600" dirty="0" smtClean="0">
                <a:solidFill>
                  <a:srgbClr val="FFFFFF"/>
                </a:solidFill>
                <a:latin typeface="Calibri" charset="0"/>
              </a:endParaRPr>
            </a:p>
            <a:p>
              <a:pPr algn="ctr">
                <a:lnSpc>
                  <a:spcPct val="90000"/>
                </a:lnSpc>
              </a:pPr>
              <a:r>
                <a:rPr lang="en-US" sz="1600" dirty="0" smtClean="0">
                  <a:solidFill>
                    <a:srgbClr val="FFFFFF"/>
                  </a:solidFill>
                  <a:latin typeface="Calibri" charset="0"/>
                </a:rPr>
                <a:t>Gran </a:t>
              </a:r>
              <a:r>
                <a:rPr lang="en-US" sz="1600" dirty="0" err="1" smtClean="0">
                  <a:solidFill>
                    <a:srgbClr val="FFFFFF"/>
                  </a:solidFill>
                  <a:latin typeface="Calibri" charset="0"/>
                </a:rPr>
                <a:t>alineamiento</a:t>
              </a:r>
              <a:r>
                <a:rPr lang="en-US" sz="1600" dirty="0" smtClean="0">
                  <a:solidFill>
                    <a:srgbClr val="FFFFFF"/>
                  </a:solidFill>
                  <a:latin typeface="Calibri" charset="0"/>
                </a:rPr>
                <a:t> </a:t>
              </a:r>
              <a:r>
                <a:rPr lang="en-US" sz="1600" dirty="0" err="1" smtClean="0">
                  <a:solidFill>
                    <a:srgbClr val="FFFFFF"/>
                  </a:solidFill>
                  <a:latin typeface="Calibri" charset="0"/>
                </a:rPr>
                <a:t>estratégico</a:t>
              </a:r>
              <a:endParaRPr lang="en-US" sz="1600" dirty="0">
                <a:solidFill>
                  <a:srgbClr val="FFFFFF"/>
                </a:solidFill>
                <a:latin typeface="+mn-lt"/>
                <a:ea typeface="+mn-ea"/>
              </a:endParaRPr>
            </a:p>
          </p:txBody>
        </p:sp>
        <p:pic>
          <p:nvPicPr>
            <p:cNvPr id="79" name="Picture 78" descr="CrossJourney2.eps"/>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679616" y="2705254"/>
              <a:ext cx="690563" cy="690563"/>
            </a:xfrm>
            <a:prstGeom prst="rect">
              <a:avLst/>
            </a:prstGeom>
          </p:spPr>
        </p:pic>
      </p:grpSp>
      <p:grpSp>
        <p:nvGrpSpPr>
          <p:cNvPr id="5" name="Group 62"/>
          <p:cNvGrpSpPr/>
          <p:nvPr/>
        </p:nvGrpSpPr>
        <p:grpSpPr>
          <a:xfrm>
            <a:off x="3962837" y="1211187"/>
            <a:ext cx="4362600" cy="709461"/>
            <a:chOff x="2616200" y="829256"/>
            <a:chExt cx="3654824" cy="792480"/>
          </a:xfrm>
        </p:grpSpPr>
        <p:sp>
          <p:nvSpPr>
            <p:cNvPr id="72" name="Rounded Rectangle 71"/>
            <p:cNvSpPr/>
            <p:nvPr/>
          </p:nvSpPr>
          <p:spPr bwMode="auto">
            <a:xfrm>
              <a:off x="2933700" y="829256"/>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73" name="Oval 72"/>
            <p:cNvSpPr/>
            <p:nvPr/>
          </p:nvSpPr>
          <p:spPr bwMode="auto">
            <a:xfrm>
              <a:off x="2616200" y="829256"/>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74" name="Rounded Rectangle 73"/>
            <p:cNvSpPr/>
            <p:nvPr/>
          </p:nvSpPr>
          <p:spPr bwMode="auto">
            <a:xfrm>
              <a:off x="2842024" y="883920"/>
              <a:ext cx="3429000" cy="643369"/>
            </a:xfrm>
            <a:prstGeom prst="roundRect">
              <a:avLst/>
            </a:prstGeom>
            <a:noFill/>
            <a:ln w="9525">
              <a:noFill/>
              <a:round/>
              <a:headEnd/>
              <a:tailEnd/>
            </a:ln>
            <a:effectLst/>
          </p:spPr>
          <p:txBody>
            <a:bodyPr rtlCol="0" anchor="ctr"/>
            <a:lstStyle/>
            <a:p>
              <a:pPr algn="ctr">
                <a:lnSpc>
                  <a:spcPct val="90000"/>
                </a:lnSpc>
              </a:pPr>
              <a:endParaRPr lang="en-US" sz="1600" dirty="0" smtClean="0">
                <a:solidFill>
                  <a:srgbClr val="FFFFFF"/>
                </a:solidFill>
                <a:latin typeface="Calibri" charset="0"/>
              </a:endParaRPr>
            </a:p>
            <a:p>
              <a:pPr algn="ctr">
                <a:lnSpc>
                  <a:spcPct val="90000"/>
                </a:lnSpc>
              </a:pPr>
              <a:r>
                <a:rPr lang="en-US" sz="1600" dirty="0" smtClean="0">
                  <a:solidFill>
                    <a:srgbClr val="FFFFFF"/>
                  </a:solidFill>
                  <a:latin typeface="Calibri" charset="0"/>
                </a:rPr>
                <a:t>Las </a:t>
              </a:r>
              <a:r>
                <a:rPr lang="en-US" sz="1600" dirty="0" err="1" smtClean="0">
                  <a:solidFill>
                    <a:srgbClr val="FFFFFF"/>
                  </a:solidFill>
                  <a:latin typeface="Calibri" charset="0"/>
                </a:rPr>
                <a:t>mejores</a:t>
              </a:r>
              <a:r>
                <a:rPr lang="en-US" sz="1600" dirty="0" smtClean="0">
                  <a:solidFill>
                    <a:srgbClr val="FFFFFF"/>
                  </a:solidFill>
                  <a:latin typeface="Calibri" charset="0"/>
                </a:rPr>
                <a:t> </a:t>
              </a:r>
              <a:r>
                <a:rPr lang="en-US" sz="1600" dirty="0" err="1" smtClean="0">
                  <a:solidFill>
                    <a:srgbClr val="FFFFFF"/>
                  </a:solidFill>
                  <a:latin typeface="Calibri" charset="0"/>
                </a:rPr>
                <a:t>soluciones</a:t>
              </a:r>
              <a:r>
                <a:rPr lang="en-US" sz="1600" dirty="0" smtClean="0">
                  <a:solidFill>
                    <a:srgbClr val="FFFFFF"/>
                  </a:solidFill>
                  <a:latin typeface="Calibri" charset="0"/>
                </a:rPr>
                <a:t> UC &amp; CC </a:t>
              </a:r>
              <a:br>
                <a:rPr lang="en-US" sz="1600" dirty="0" smtClean="0">
                  <a:solidFill>
                    <a:srgbClr val="FFFFFF"/>
                  </a:solidFill>
                  <a:latin typeface="Calibri" charset="0"/>
                </a:rPr>
              </a:br>
              <a:r>
                <a:rPr lang="en-US" sz="1600" dirty="0" smtClean="0">
                  <a:solidFill>
                    <a:srgbClr val="FFFFFF"/>
                  </a:solidFill>
                  <a:latin typeface="Calibri" charset="0"/>
                </a:rPr>
                <a:t>con </a:t>
              </a:r>
              <a:r>
                <a:rPr lang="en-US" sz="1600" dirty="0" err="1" smtClean="0">
                  <a:solidFill>
                    <a:srgbClr val="FFFFFF"/>
                  </a:solidFill>
                  <a:latin typeface="Calibri" charset="0"/>
                </a:rPr>
                <a:t>amplia</a:t>
              </a:r>
              <a:r>
                <a:rPr lang="en-US" sz="1600" dirty="0" smtClean="0">
                  <a:solidFill>
                    <a:srgbClr val="FFFFFF"/>
                  </a:solidFill>
                  <a:latin typeface="Calibri" charset="0"/>
                </a:rPr>
                <a:t> </a:t>
              </a:r>
              <a:r>
                <a:rPr lang="en-US" sz="1600" dirty="0" err="1" smtClean="0">
                  <a:solidFill>
                    <a:srgbClr val="FFFFFF"/>
                  </a:solidFill>
                  <a:latin typeface="Calibri" charset="0"/>
                </a:rPr>
                <a:t>experiencia</a:t>
              </a:r>
              <a:endParaRPr lang="en-US" sz="1600" dirty="0" smtClean="0">
                <a:solidFill>
                  <a:srgbClr val="FFFFFF"/>
                </a:solidFill>
                <a:latin typeface="Calibri" charset="0"/>
              </a:endParaRPr>
            </a:p>
            <a:p>
              <a:pPr algn="ctr">
                <a:lnSpc>
                  <a:spcPct val="90000"/>
                </a:lnSpc>
              </a:pPr>
              <a:endParaRPr lang="en-US" sz="1600" dirty="0">
                <a:solidFill>
                  <a:srgbClr val="FFFFFF"/>
                </a:solidFill>
                <a:latin typeface="+mn-lt"/>
                <a:ea typeface="+mn-ea"/>
              </a:endParaRPr>
            </a:p>
          </p:txBody>
        </p:sp>
        <p:pic>
          <p:nvPicPr>
            <p:cNvPr id="75" name="Picture 74" descr="Expertise.eps"/>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679616" y="883920"/>
              <a:ext cx="690563" cy="690563"/>
            </a:xfrm>
            <a:prstGeom prst="rect">
              <a:avLst/>
            </a:prstGeom>
          </p:spPr>
        </p:pic>
      </p:grpSp>
      <p:grpSp>
        <p:nvGrpSpPr>
          <p:cNvPr id="6" name="Group 69"/>
          <p:cNvGrpSpPr/>
          <p:nvPr/>
        </p:nvGrpSpPr>
        <p:grpSpPr>
          <a:xfrm>
            <a:off x="3962837" y="5268220"/>
            <a:ext cx="4362600" cy="709463"/>
            <a:chOff x="2616200" y="4460830"/>
            <a:chExt cx="3654824" cy="792482"/>
          </a:xfrm>
        </p:grpSpPr>
        <p:sp>
          <p:nvSpPr>
            <p:cNvPr id="66" name="Rounded Rectangle 65"/>
            <p:cNvSpPr/>
            <p:nvPr/>
          </p:nvSpPr>
          <p:spPr bwMode="auto">
            <a:xfrm>
              <a:off x="2933700" y="4460830"/>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67" name="Oval 66"/>
            <p:cNvSpPr/>
            <p:nvPr/>
          </p:nvSpPr>
          <p:spPr bwMode="auto">
            <a:xfrm>
              <a:off x="2616200" y="4460832"/>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70" name="Rounded Rectangle 69"/>
            <p:cNvSpPr/>
            <p:nvPr/>
          </p:nvSpPr>
          <p:spPr bwMode="auto">
            <a:xfrm>
              <a:off x="2842024" y="4528628"/>
              <a:ext cx="3429000" cy="643369"/>
            </a:xfrm>
            <a:prstGeom prst="roundRect">
              <a:avLst/>
            </a:prstGeom>
            <a:noFill/>
            <a:ln w="9525">
              <a:noFill/>
              <a:round/>
              <a:headEnd/>
              <a:tailEnd/>
            </a:ln>
            <a:effectLst/>
          </p:spPr>
          <p:txBody>
            <a:bodyPr rtlCol="0" anchor="ctr"/>
            <a:lstStyle/>
            <a:p>
              <a:pPr algn="ctr">
                <a:lnSpc>
                  <a:spcPct val="90000"/>
                </a:lnSpc>
              </a:pPr>
              <a:r>
                <a:rPr lang="en-US" sz="1600" dirty="0" smtClean="0">
                  <a:solidFill>
                    <a:schemeClr val="bg1"/>
                  </a:solidFill>
                  <a:latin typeface="+mj-lt"/>
                </a:rPr>
                <a:t>Comprador de </a:t>
              </a:r>
              <a:r>
                <a:rPr lang="en-US" sz="1600" dirty="0" err="1" smtClean="0">
                  <a:solidFill>
                    <a:schemeClr val="bg1"/>
                  </a:solidFill>
                  <a:latin typeface="+mj-lt"/>
                </a:rPr>
                <a:t>negocio</a:t>
              </a:r>
              <a:r>
                <a:rPr lang="en-US" sz="1600" dirty="0" smtClean="0">
                  <a:solidFill>
                    <a:schemeClr val="bg1"/>
                  </a:solidFill>
                  <a:latin typeface="+mj-lt"/>
                </a:rPr>
                <a:t> &amp; IT para </a:t>
              </a:r>
            </a:p>
            <a:p>
              <a:pPr algn="ctr">
                <a:lnSpc>
                  <a:spcPct val="90000"/>
                </a:lnSpc>
              </a:pPr>
              <a:r>
                <a:rPr lang="en-US" sz="1600" dirty="0" err="1">
                  <a:solidFill>
                    <a:schemeClr val="bg1"/>
                  </a:solidFill>
                  <a:latin typeface="+mj-lt"/>
                </a:rPr>
                <a:t>i</a:t>
              </a:r>
              <a:r>
                <a:rPr lang="en-US" sz="1600" dirty="0" err="1" smtClean="0">
                  <a:solidFill>
                    <a:schemeClr val="bg1"/>
                  </a:solidFill>
                  <a:latin typeface="+mj-lt"/>
                  <a:ea typeface="+mn-ea"/>
                </a:rPr>
                <a:t>nspirar</a:t>
              </a:r>
              <a:r>
                <a:rPr lang="en-US" sz="1600" dirty="0" smtClean="0">
                  <a:solidFill>
                    <a:schemeClr val="bg1"/>
                  </a:solidFill>
                  <a:latin typeface="+mj-lt"/>
                  <a:ea typeface="+mn-ea"/>
                </a:rPr>
                <a:t> la </a:t>
              </a:r>
            </a:p>
            <a:p>
              <a:pPr algn="ctr">
                <a:lnSpc>
                  <a:spcPct val="90000"/>
                </a:lnSpc>
              </a:pPr>
              <a:r>
                <a:rPr lang="en-US" sz="1600" dirty="0" err="1" smtClean="0">
                  <a:solidFill>
                    <a:schemeClr val="bg1"/>
                  </a:solidFill>
                  <a:latin typeface="+mj-lt"/>
                  <a:ea typeface="+mn-ea"/>
                </a:rPr>
                <a:t>transformación</a:t>
              </a:r>
              <a:r>
                <a:rPr lang="en-US" sz="1600" dirty="0" smtClean="0">
                  <a:solidFill>
                    <a:schemeClr val="bg1"/>
                  </a:solidFill>
                  <a:latin typeface="+mj-lt"/>
                  <a:ea typeface="+mn-ea"/>
                </a:rPr>
                <a:t> </a:t>
              </a:r>
              <a:r>
                <a:rPr lang="en-US" sz="1600" dirty="0" err="1" smtClean="0">
                  <a:solidFill>
                    <a:schemeClr val="bg1"/>
                  </a:solidFill>
                  <a:latin typeface="+mj-lt"/>
                  <a:ea typeface="+mn-ea"/>
                </a:rPr>
                <a:t>tecnológica</a:t>
              </a:r>
              <a:endParaRPr lang="en-US" sz="1600" dirty="0">
                <a:solidFill>
                  <a:schemeClr val="bg1"/>
                </a:solidFill>
                <a:latin typeface="+mj-lt"/>
                <a:ea typeface="+mn-ea"/>
              </a:endParaRPr>
            </a:p>
          </p:txBody>
        </p:sp>
        <p:pic>
          <p:nvPicPr>
            <p:cNvPr id="71" name="Picture 70" descr="ANALYTICS.eps"/>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679616" y="4513186"/>
              <a:ext cx="690563" cy="690563"/>
            </a:xfrm>
            <a:prstGeom prst="rect">
              <a:avLst/>
            </a:prstGeom>
          </p:spPr>
        </p:pic>
      </p:grpSp>
      <p:grpSp>
        <p:nvGrpSpPr>
          <p:cNvPr id="7" name="Group 74"/>
          <p:cNvGrpSpPr/>
          <p:nvPr/>
        </p:nvGrpSpPr>
        <p:grpSpPr>
          <a:xfrm>
            <a:off x="3962837" y="3645414"/>
            <a:ext cx="4403928" cy="709462"/>
            <a:chOff x="2616200" y="5370962"/>
            <a:chExt cx="3689447" cy="792480"/>
          </a:xfrm>
        </p:grpSpPr>
        <p:sp>
          <p:nvSpPr>
            <p:cNvPr id="62" name="Rounded Rectangle 61"/>
            <p:cNvSpPr/>
            <p:nvPr/>
          </p:nvSpPr>
          <p:spPr bwMode="auto">
            <a:xfrm>
              <a:off x="2933700" y="5370962"/>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63" name="Oval 62"/>
            <p:cNvSpPr/>
            <p:nvPr/>
          </p:nvSpPr>
          <p:spPr bwMode="auto">
            <a:xfrm>
              <a:off x="2616200" y="5370962"/>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64" name="Rounded Rectangle 63"/>
            <p:cNvSpPr/>
            <p:nvPr/>
          </p:nvSpPr>
          <p:spPr bwMode="auto">
            <a:xfrm>
              <a:off x="2876647" y="5464866"/>
              <a:ext cx="3429000" cy="643369"/>
            </a:xfrm>
            <a:prstGeom prst="roundRect">
              <a:avLst/>
            </a:prstGeom>
            <a:noFill/>
            <a:ln w="9525">
              <a:noFill/>
              <a:round/>
              <a:headEnd/>
              <a:tailEnd/>
            </a:ln>
            <a:effectLst/>
          </p:spPr>
          <p:txBody>
            <a:bodyPr rtlCol="0" anchor="ctr"/>
            <a:lstStyle/>
            <a:p>
              <a:pPr algn="ctr">
                <a:lnSpc>
                  <a:spcPct val="90000"/>
                </a:lnSpc>
              </a:pPr>
              <a:r>
                <a:rPr lang="en-US" sz="1600" dirty="0" err="1" smtClean="0">
                  <a:solidFill>
                    <a:srgbClr val="FFFFFF"/>
                  </a:solidFill>
                  <a:latin typeface="Calibri" charset="0"/>
                </a:rPr>
                <a:t>Capacidad</a:t>
              </a:r>
              <a:r>
                <a:rPr lang="en-US" sz="1600" dirty="0" smtClean="0">
                  <a:solidFill>
                    <a:srgbClr val="FFFFFF"/>
                  </a:solidFill>
                  <a:latin typeface="Calibri" charset="0"/>
                </a:rPr>
                <a:t> para </a:t>
              </a:r>
              <a:r>
                <a:rPr lang="en-US" sz="1600" dirty="0" err="1" smtClean="0">
                  <a:solidFill>
                    <a:srgbClr val="FFFFFF"/>
                  </a:solidFill>
                  <a:latin typeface="Calibri" charset="0"/>
                </a:rPr>
                <a:t>migrar</a:t>
              </a:r>
              <a:r>
                <a:rPr lang="en-US" sz="1600" dirty="0" smtClean="0">
                  <a:solidFill>
                    <a:srgbClr val="FFFFFF"/>
                  </a:solidFill>
                  <a:latin typeface="Calibri" charset="0"/>
                </a:rPr>
                <a:t> </a:t>
              </a:r>
              <a:r>
                <a:rPr lang="en-US" sz="1600" dirty="0" err="1" smtClean="0">
                  <a:solidFill>
                    <a:srgbClr val="FFFFFF"/>
                  </a:solidFill>
                  <a:latin typeface="Calibri" charset="0"/>
                </a:rPr>
                <a:t>clientes</a:t>
              </a:r>
              <a:endParaRPr lang="en-US" sz="1600" dirty="0" smtClean="0">
                <a:solidFill>
                  <a:srgbClr val="FFFFFF"/>
                </a:solidFill>
                <a:latin typeface="Calibri" charset="0"/>
              </a:endParaRPr>
            </a:p>
            <a:p>
              <a:pPr algn="ctr">
                <a:lnSpc>
                  <a:spcPct val="90000"/>
                </a:lnSpc>
              </a:pPr>
              <a:r>
                <a:rPr lang="en-US" sz="1600" dirty="0">
                  <a:solidFill>
                    <a:srgbClr val="FFFFFF"/>
                  </a:solidFill>
                  <a:latin typeface="Calibri" charset="0"/>
                </a:rPr>
                <a:t>d</a:t>
              </a:r>
              <a:r>
                <a:rPr lang="en-US" sz="1600" dirty="0" smtClean="0">
                  <a:solidFill>
                    <a:srgbClr val="FFFFFF"/>
                  </a:solidFill>
                  <a:latin typeface="Calibri" charset="0"/>
                </a:rPr>
                <a:t>e </a:t>
              </a:r>
              <a:r>
                <a:rPr lang="en-US" sz="1600" dirty="0" err="1" smtClean="0">
                  <a:solidFill>
                    <a:srgbClr val="FFFFFF"/>
                  </a:solidFill>
                  <a:latin typeface="Calibri" charset="0"/>
                </a:rPr>
                <a:t>infraestructuras</a:t>
              </a:r>
              <a:r>
                <a:rPr lang="en-US" sz="1600" dirty="0" smtClean="0">
                  <a:solidFill>
                    <a:srgbClr val="FFFFFF"/>
                  </a:solidFill>
                  <a:latin typeface="Calibri" charset="0"/>
                </a:rPr>
                <a:t> legacy a </a:t>
              </a:r>
              <a:r>
                <a:rPr lang="en-US" sz="1600" dirty="0" err="1" smtClean="0">
                  <a:solidFill>
                    <a:srgbClr val="FFFFFF"/>
                  </a:solidFill>
                  <a:latin typeface="Calibri" charset="0"/>
                </a:rPr>
                <a:t>SfB</a:t>
              </a:r>
              <a:endParaRPr lang="en-US" sz="1600" dirty="0" smtClean="0">
                <a:solidFill>
                  <a:srgbClr val="FFFFFF"/>
                </a:solidFill>
                <a:latin typeface="Calibri" charset="0"/>
              </a:endParaRPr>
            </a:p>
          </p:txBody>
        </p:sp>
        <p:pic>
          <p:nvPicPr>
            <p:cNvPr id="65" name="Picture 64" descr="ROUTING2.eps"/>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679616" y="5417672"/>
              <a:ext cx="690563" cy="690563"/>
            </a:xfrm>
            <a:prstGeom prst="rect">
              <a:avLst/>
            </a:prstGeom>
          </p:spPr>
        </p:pic>
      </p:grpSp>
      <p:grpSp>
        <p:nvGrpSpPr>
          <p:cNvPr id="8" name="Group 79"/>
          <p:cNvGrpSpPr/>
          <p:nvPr/>
        </p:nvGrpSpPr>
        <p:grpSpPr>
          <a:xfrm>
            <a:off x="3962837" y="4456815"/>
            <a:ext cx="4362600" cy="709461"/>
            <a:chOff x="2616200" y="3559646"/>
            <a:chExt cx="3654824" cy="792480"/>
          </a:xfrm>
        </p:grpSpPr>
        <p:sp>
          <p:nvSpPr>
            <p:cNvPr id="54" name="Rounded Rectangle 53"/>
            <p:cNvSpPr/>
            <p:nvPr/>
          </p:nvSpPr>
          <p:spPr bwMode="auto">
            <a:xfrm>
              <a:off x="2933700" y="3559646"/>
              <a:ext cx="2971800" cy="792480"/>
            </a:xfrm>
            <a:prstGeom prst="roundRect">
              <a:avLst/>
            </a:prstGeom>
            <a:solidFill>
              <a:schemeClr val="accent1"/>
            </a:solidFill>
            <a:ln w="9525">
              <a:solidFill>
                <a:schemeClr val="accent1"/>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smtClean="0">
                <a:solidFill>
                  <a:srgbClr val="FFFFFF"/>
                </a:solidFill>
                <a:latin typeface="Calibri" charset="0"/>
              </a:endParaRPr>
            </a:p>
          </p:txBody>
        </p:sp>
        <p:sp>
          <p:nvSpPr>
            <p:cNvPr id="59" name="Oval 58"/>
            <p:cNvSpPr/>
            <p:nvPr/>
          </p:nvSpPr>
          <p:spPr bwMode="auto">
            <a:xfrm>
              <a:off x="2616200" y="3559646"/>
              <a:ext cx="753979" cy="792480"/>
            </a:xfrm>
            <a:prstGeom prst="ellipse">
              <a:avLst/>
            </a:prstGeom>
            <a:solidFill>
              <a:schemeClr val="accent1"/>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60" name="Rounded Rectangle 59"/>
            <p:cNvSpPr/>
            <p:nvPr/>
          </p:nvSpPr>
          <p:spPr bwMode="auto">
            <a:xfrm>
              <a:off x="2842024" y="3624159"/>
              <a:ext cx="3429000" cy="643369"/>
            </a:xfrm>
            <a:prstGeom prst="roundRect">
              <a:avLst/>
            </a:prstGeom>
            <a:noFill/>
            <a:ln w="9525">
              <a:noFill/>
              <a:round/>
              <a:headEnd/>
              <a:tailEnd/>
            </a:ln>
            <a:effectLst/>
          </p:spPr>
          <p:txBody>
            <a:bodyPr rtlCol="0" anchor="ctr"/>
            <a:lstStyle/>
            <a:p>
              <a:pPr algn="ctr">
                <a:lnSpc>
                  <a:spcPct val="90000"/>
                </a:lnSpc>
              </a:pPr>
              <a:endParaRPr lang="en-US" sz="1600" dirty="0" smtClean="0">
                <a:solidFill>
                  <a:srgbClr val="FFFFFF"/>
                </a:solidFill>
                <a:latin typeface="Calibri" charset="0"/>
              </a:endParaRPr>
            </a:p>
            <a:p>
              <a:pPr algn="ctr">
                <a:lnSpc>
                  <a:spcPct val="90000"/>
                </a:lnSpc>
              </a:pPr>
              <a:r>
                <a:rPr lang="en-US" sz="1600" dirty="0" err="1" smtClean="0">
                  <a:solidFill>
                    <a:srgbClr val="FFFFFF"/>
                  </a:solidFill>
                  <a:latin typeface="Calibri" charset="0"/>
                </a:rPr>
                <a:t>Sinergias</a:t>
              </a:r>
              <a:r>
                <a:rPr lang="en-US" sz="1600" dirty="0" smtClean="0">
                  <a:solidFill>
                    <a:srgbClr val="FFFFFF"/>
                  </a:solidFill>
                  <a:latin typeface="Calibri" charset="0"/>
                </a:rPr>
                <a:t> con </a:t>
              </a:r>
              <a:r>
                <a:rPr lang="en-US" sz="1600" dirty="0" err="1" smtClean="0">
                  <a:solidFill>
                    <a:srgbClr val="FFFFFF"/>
                  </a:solidFill>
                  <a:latin typeface="Calibri" charset="0"/>
                </a:rPr>
                <a:t>ventas</a:t>
              </a:r>
              <a:r>
                <a:rPr lang="en-US" sz="1600" dirty="0" smtClean="0">
                  <a:solidFill>
                    <a:srgbClr val="FFFFFF"/>
                  </a:solidFill>
                  <a:latin typeface="Calibri" charset="0"/>
                </a:rPr>
                <a:t> </a:t>
              </a:r>
              <a:r>
                <a:rPr lang="en-US" sz="1600" dirty="0" err="1" smtClean="0">
                  <a:solidFill>
                    <a:srgbClr val="FFFFFF"/>
                  </a:solidFill>
                  <a:latin typeface="Calibri" charset="0"/>
                </a:rPr>
                <a:t>globales</a:t>
              </a:r>
              <a:endParaRPr lang="en-US" sz="1600" dirty="0">
                <a:solidFill>
                  <a:srgbClr val="FFFFFF"/>
                </a:solidFill>
                <a:latin typeface="Calibri" charset="0"/>
              </a:endParaRPr>
            </a:p>
            <a:p>
              <a:pPr algn="ctr">
                <a:lnSpc>
                  <a:spcPct val="90000"/>
                </a:lnSpc>
              </a:pPr>
              <a:r>
                <a:rPr lang="en-US" sz="1600" dirty="0">
                  <a:solidFill>
                    <a:srgbClr val="FFFFFF"/>
                  </a:solidFill>
                  <a:latin typeface="Calibri" charset="0"/>
                </a:rPr>
                <a:t>y</a:t>
              </a:r>
              <a:r>
                <a:rPr lang="en-US" sz="1600" dirty="0" smtClean="0">
                  <a:solidFill>
                    <a:srgbClr val="FFFFFF"/>
                  </a:solidFill>
                  <a:latin typeface="Calibri" charset="0"/>
                </a:rPr>
                <a:t> </a:t>
              </a:r>
              <a:r>
                <a:rPr lang="en-US" sz="1600" dirty="0" err="1" smtClean="0">
                  <a:solidFill>
                    <a:srgbClr val="FFFFFF"/>
                  </a:solidFill>
                  <a:latin typeface="Calibri" charset="0"/>
                </a:rPr>
                <a:t>canales</a:t>
              </a:r>
              <a:endParaRPr lang="en-US" sz="1600" dirty="0" smtClean="0">
                <a:solidFill>
                  <a:srgbClr val="FFFFFF"/>
                </a:solidFill>
                <a:latin typeface="Calibri" charset="0"/>
              </a:endParaRPr>
            </a:p>
            <a:p>
              <a:pPr algn="ctr">
                <a:lnSpc>
                  <a:spcPct val="90000"/>
                </a:lnSpc>
              </a:pPr>
              <a:endParaRPr lang="en-US" sz="1600" dirty="0">
                <a:solidFill>
                  <a:srgbClr val="FFFFFF"/>
                </a:solidFill>
                <a:latin typeface="+mn-lt"/>
                <a:ea typeface="+mn-ea"/>
              </a:endParaRPr>
            </a:p>
          </p:txBody>
        </p:sp>
        <p:pic>
          <p:nvPicPr>
            <p:cNvPr id="61" name="Picture 60" descr="ContrinuousWFO.eps"/>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679616" y="3600345"/>
              <a:ext cx="690563" cy="690563"/>
            </a:xfrm>
            <a:prstGeom prst="rect">
              <a:avLst/>
            </a:prstGeom>
          </p:spPr>
        </p:pic>
      </p:grpSp>
      <p:pic>
        <p:nvPicPr>
          <p:cNvPr id="35" name="Picture 2" descr="http://www.effing.co.uk/images/happy_woman_on_computer.jp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8696008" y="309960"/>
            <a:ext cx="2318121" cy="2650292"/>
          </a:xfrm>
          <a:prstGeom prst="rect">
            <a:avLst/>
          </a:prstGeom>
          <a:noFill/>
        </p:spPr>
      </p:pic>
    </p:spTree>
    <p:extLst>
      <p:ext uri="{BB962C8B-B14F-4D97-AF65-F5344CB8AC3E}">
        <p14:creationId xmlns:p14="http://schemas.microsoft.com/office/powerpoint/2010/main" val="27071236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nodeType="with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nodeType="withEffect">
                                  <p:stCondLst>
                                    <p:cond delay="1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2122100444"/>
              </p:ext>
            </p:extLst>
          </p:nvPr>
        </p:nvGraphicFramePr>
        <p:xfrm>
          <a:off x="466725" y="1039813"/>
          <a:ext cx="11258550" cy="477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66602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534228" y="782536"/>
            <a:ext cx="6283696" cy="584775"/>
          </a:xfrm>
          <a:prstGeom prst="rect">
            <a:avLst/>
          </a:prstGeom>
          <a:noFill/>
        </p:spPr>
        <p:txBody>
          <a:bodyPr wrap="square" rtlCol="0">
            <a:spAutoFit/>
          </a:bodyPr>
          <a:lstStyle/>
          <a:p>
            <a:r>
              <a:rPr lang="en-GB" sz="1600" b="1" dirty="0" smtClean="0">
                <a:solidFill>
                  <a:srgbClr val="C80000"/>
                </a:solidFill>
                <a:latin typeface="Calibri"/>
                <a:cs typeface="Calibri"/>
              </a:rPr>
              <a:t>Industry</a:t>
            </a:r>
            <a:r>
              <a:rPr lang="en-GB" sz="1600" dirty="0" smtClean="0">
                <a:solidFill>
                  <a:schemeClr val="bg1">
                    <a:lumMod val="50000"/>
                  </a:schemeClr>
                </a:solidFill>
                <a:latin typeface="Calibri"/>
                <a:cs typeface="Calibri"/>
              </a:rPr>
              <a:t> </a:t>
            </a:r>
            <a:r>
              <a:rPr lang="en-GB" sz="1600" dirty="0" smtClean="0">
                <a:latin typeface="Calibri"/>
                <a:cs typeface="Calibri"/>
              </a:rPr>
              <a:t>Information  Technology Services</a:t>
            </a:r>
          </a:p>
          <a:p>
            <a:r>
              <a:rPr lang="en-GB" sz="1600" b="1" dirty="0" smtClean="0">
                <a:solidFill>
                  <a:srgbClr val="C80000"/>
                </a:solidFill>
                <a:latin typeface="Calibri"/>
                <a:cs typeface="Calibri"/>
              </a:rPr>
              <a:t>Region </a:t>
            </a:r>
            <a:r>
              <a:rPr lang="en-GB" sz="1600" dirty="0" smtClean="0">
                <a:latin typeface="Calibri"/>
                <a:cs typeface="Calibri"/>
              </a:rPr>
              <a:t>Belgium</a:t>
            </a:r>
            <a:endParaRPr lang="en-GB" sz="1600" dirty="0">
              <a:latin typeface="Calibri"/>
              <a:cs typeface="Calibri"/>
            </a:endParaRPr>
          </a:p>
        </p:txBody>
      </p:sp>
      <p:sp>
        <p:nvSpPr>
          <p:cNvPr id="39" name="Rectangle 38"/>
          <p:cNvSpPr/>
          <p:nvPr/>
        </p:nvSpPr>
        <p:spPr bwMode="auto">
          <a:xfrm>
            <a:off x="0" y="2383240"/>
            <a:ext cx="5333141" cy="3255560"/>
          </a:xfrm>
          <a:prstGeom prst="rect">
            <a:avLst/>
          </a:prstGeom>
          <a:solidFill>
            <a:srgbClr val="B5121B"/>
          </a:solidFill>
          <a:ln w="9525">
            <a:solidFill>
              <a:srgbClr val="A6A6A6"/>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err="1" smtClean="0">
              <a:latin typeface="+mn-lt"/>
              <a:ea typeface="+mn-ea"/>
            </a:endParaRP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84667" y="-136525"/>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287867" y="15878"/>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6"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491067" y="168277"/>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8"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694267" y="320678"/>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28" name="Straight Connector 27"/>
          <p:cNvCxnSpPr/>
          <p:nvPr/>
        </p:nvCxnSpPr>
        <p:spPr>
          <a:xfrm rot="5400000">
            <a:off x="3207353" y="3501170"/>
            <a:ext cx="4245363" cy="211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itle 1"/>
          <p:cNvSpPr txBox="1">
            <a:spLocks/>
          </p:cNvSpPr>
          <p:nvPr/>
        </p:nvSpPr>
        <p:spPr bwMode="gray">
          <a:xfrm>
            <a:off x="474135" y="160870"/>
            <a:ext cx="11264900" cy="872067"/>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defTabSz="914400">
              <a:lnSpc>
                <a:spcPct val="90000"/>
              </a:lnSpc>
              <a:defRPr/>
            </a:pPr>
            <a:r>
              <a:rPr kumimoji="0" lang="en-US" sz="2800" b="1" i="0" u="none" strike="noStrike" kern="0" cap="none" spc="0" normalizeH="0" baseline="0" noProof="0" dirty="0" smtClean="0">
                <a:ln>
                  <a:noFill/>
                </a:ln>
                <a:solidFill>
                  <a:schemeClr val="tx1"/>
                </a:solidFill>
                <a:effectLst/>
                <a:uLnTx/>
                <a:uFillTx/>
                <a:latin typeface="+mj-lt"/>
                <a:ea typeface="ＭＳ Ｐゴシック" pitchFamily="123" charset="-128"/>
                <a:cs typeface="Tahoma" pitchFamily="34" charset="0"/>
              </a:rPr>
              <a:t>Case</a:t>
            </a:r>
            <a:r>
              <a:rPr kumimoji="0" lang="en-US" sz="2800" b="1" i="0" u="none" strike="noStrike" kern="0" cap="none" spc="0" normalizeH="0" noProof="0" dirty="0" smtClean="0">
                <a:ln>
                  <a:noFill/>
                </a:ln>
                <a:solidFill>
                  <a:schemeClr val="tx1"/>
                </a:solidFill>
                <a:effectLst/>
                <a:uLnTx/>
                <a:uFillTx/>
                <a:latin typeface="+mj-lt"/>
                <a:ea typeface="ＭＳ Ｐゴシック" pitchFamily="123" charset="-128"/>
                <a:cs typeface="Tahoma" pitchFamily="34" charset="0"/>
              </a:rPr>
              <a:t> Study: </a:t>
            </a:r>
            <a:r>
              <a:rPr lang="en-US" sz="2800" b="1" kern="0" dirty="0" err="1" smtClean="0">
                <a:solidFill>
                  <a:srgbClr val="005395"/>
                </a:solidFill>
                <a:latin typeface="+mj-lt"/>
                <a:ea typeface="ＭＳ Ｐゴシック" pitchFamily="123" charset="-128"/>
                <a:cs typeface="Tahoma" pitchFamily="34" charset="0"/>
              </a:rPr>
              <a:t>Cegeka</a:t>
            </a:r>
            <a:endParaRPr lang="en-US" sz="2800" b="1" kern="0" dirty="0">
              <a:solidFill>
                <a:srgbClr val="005395"/>
              </a:solidFill>
              <a:latin typeface="+mj-lt"/>
              <a:ea typeface="ＭＳ Ｐゴシック" pitchFamily="123" charset="-128"/>
              <a:cs typeface="Tahoma" pitchFamily="34" charset="0"/>
            </a:endParaRPr>
          </a:p>
        </p:txBody>
      </p:sp>
      <p:sp>
        <p:nvSpPr>
          <p:cNvPr id="18" name="TextBox 17"/>
          <p:cNvSpPr txBox="1"/>
          <p:nvPr/>
        </p:nvSpPr>
        <p:spPr>
          <a:xfrm>
            <a:off x="5510430" y="1433386"/>
            <a:ext cx="6487605" cy="4524315"/>
          </a:xfrm>
          <a:prstGeom prst="rect">
            <a:avLst/>
          </a:prstGeom>
          <a:noFill/>
        </p:spPr>
        <p:txBody>
          <a:bodyPr wrap="square" rtlCol="0">
            <a:spAutoFit/>
          </a:bodyPr>
          <a:lstStyle/>
          <a:p>
            <a:r>
              <a:rPr lang="en-GB" sz="1600" dirty="0" smtClean="0">
                <a:solidFill>
                  <a:srgbClr val="C80000"/>
                </a:solidFill>
              </a:rPr>
              <a:t>Profile</a:t>
            </a:r>
            <a:endParaRPr lang="en-GB" sz="1600" dirty="0">
              <a:solidFill>
                <a:srgbClr val="C80000"/>
              </a:solidFill>
            </a:endParaRPr>
          </a:p>
          <a:p>
            <a:pPr marL="285750" indent="-285750">
              <a:buClr>
                <a:srgbClr val="474747"/>
              </a:buClr>
              <a:buFont typeface="Arial" panose="020B0604020202020204" pitchFamily="34" charset="0"/>
              <a:buChar char="•"/>
            </a:pPr>
            <a:r>
              <a:rPr lang="en-GB" sz="1600" dirty="0" smtClean="0"/>
              <a:t>3,200 IT services experts (Microsoft partner)</a:t>
            </a:r>
          </a:p>
          <a:p>
            <a:pPr marL="285750" indent="-285750">
              <a:buClr>
                <a:srgbClr val="474747"/>
              </a:buClr>
              <a:buFont typeface="Arial" panose="020B0604020202020204" pitchFamily="34" charset="0"/>
              <a:buChar char="•"/>
            </a:pPr>
            <a:r>
              <a:rPr lang="en-US" sz="1600" dirty="0" smtClean="0"/>
              <a:t>consulting services: development</a:t>
            </a:r>
            <a:r>
              <a:rPr lang="en-US" sz="1600" dirty="0"/>
              <a:t>, </a:t>
            </a:r>
            <a:r>
              <a:rPr lang="en-US" sz="1600" dirty="0" smtClean="0"/>
              <a:t>complex </a:t>
            </a:r>
            <a:r>
              <a:rPr lang="en-US" sz="1600" dirty="0"/>
              <a:t>IT </a:t>
            </a:r>
            <a:r>
              <a:rPr lang="en-US" sz="1600" dirty="0" smtClean="0"/>
              <a:t>support</a:t>
            </a:r>
          </a:p>
          <a:p>
            <a:pPr marL="285750" indent="-285750">
              <a:buClr>
                <a:srgbClr val="474747"/>
              </a:buClr>
              <a:buFont typeface="Arial" panose="020B0604020202020204" pitchFamily="34" charset="0"/>
              <a:buChar char="•"/>
            </a:pPr>
            <a:r>
              <a:rPr lang="en-US" sz="1600" dirty="0" smtClean="0"/>
              <a:t>Global international IT helpdesk (200 seats)</a:t>
            </a:r>
            <a:endParaRPr lang="en-GB" sz="1600" dirty="0" smtClean="0"/>
          </a:p>
          <a:p>
            <a:pPr marL="285750" indent="-285750">
              <a:buClr>
                <a:srgbClr val="474747"/>
              </a:buClr>
              <a:buFont typeface="Arial" panose="020B0604020202020204" pitchFamily="34" charset="0"/>
              <a:buChar char="•"/>
            </a:pPr>
            <a:endParaRPr lang="en-GB" sz="1600" dirty="0"/>
          </a:p>
          <a:p>
            <a:r>
              <a:rPr lang="en-GB" sz="1600" b="1" dirty="0" smtClean="0">
                <a:solidFill>
                  <a:srgbClr val="C80000"/>
                </a:solidFill>
                <a:latin typeface="+mj-lt"/>
              </a:rPr>
              <a:t>Challenges</a:t>
            </a:r>
          </a:p>
          <a:p>
            <a:pPr marL="285750" indent="-285750">
              <a:buClr>
                <a:srgbClr val="474747"/>
              </a:buClr>
              <a:buFont typeface="Arial" panose="020B0604020202020204" pitchFamily="34" charset="0"/>
              <a:buChar char="•"/>
            </a:pPr>
            <a:r>
              <a:rPr lang="en-US" sz="1600" dirty="0"/>
              <a:t>complex administration and cross division </a:t>
            </a:r>
            <a:r>
              <a:rPr lang="en-US" sz="1600" dirty="0" smtClean="0"/>
              <a:t>integration</a:t>
            </a:r>
          </a:p>
          <a:p>
            <a:pPr marL="285750" indent="-285750">
              <a:buClr>
                <a:srgbClr val="474747"/>
              </a:buClr>
              <a:buFont typeface="Arial" panose="020B0604020202020204" pitchFamily="34" charset="0"/>
              <a:buChar char="•"/>
            </a:pPr>
            <a:r>
              <a:rPr lang="en-US" sz="1600" dirty="0" smtClean="0"/>
              <a:t>lack </a:t>
            </a:r>
            <a:r>
              <a:rPr lang="en-US" sz="1600" dirty="0"/>
              <a:t>of unified </a:t>
            </a:r>
            <a:r>
              <a:rPr lang="en-US" sz="1600" dirty="0" smtClean="0"/>
              <a:t>communications</a:t>
            </a:r>
          </a:p>
          <a:p>
            <a:pPr marL="285750" indent="-285750">
              <a:buClr>
                <a:srgbClr val="474747"/>
              </a:buClr>
              <a:buFont typeface="Arial" panose="020B0604020202020204" pitchFamily="34" charset="0"/>
              <a:buChar char="•"/>
            </a:pPr>
            <a:r>
              <a:rPr lang="en-US" sz="1600" dirty="0" smtClean="0"/>
              <a:t>financial </a:t>
            </a:r>
            <a:r>
              <a:rPr lang="en-US" sz="1600" dirty="0"/>
              <a:t>inefficiencies</a:t>
            </a:r>
            <a:endParaRPr lang="en-GB" sz="1600" dirty="0" smtClean="0"/>
          </a:p>
          <a:p>
            <a:pPr marL="285750" indent="-285750">
              <a:buClr>
                <a:srgbClr val="474747"/>
              </a:buClr>
              <a:buFont typeface="Arial" panose="020B0604020202020204" pitchFamily="34" charset="0"/>
              <a:buChar char="•"/>
            </a:pPr>
            <a:endParaRPr lang="en-US" sz="1600" dirty="0"/>
          </a:p>
          <a:p>
            <a:r>
              <a:rPr lang="en-GB" sz="1600" b="1" dirty="0" smtClean="0">
                <a:solidFill>
                  <a:srgbClr val="C80000"/>
                </a:solidFill>
                <a:latin typeface="+mj-lt"/>
              </a:rPr>
              <a:t>Solution</a:t>
            </a:r>
          </a:p>
          <a:p>
            <a:pPr marL="285750" indent="-285750">
              <a:buClr>
                <a:srgbClr val="474747"/>
              </a:buClr>
              <a:buFont typeface="Arial" panose="020B0604020202020204" pitchFamily="34" charset="0"/>
              <a:buChar char="•"/>
            </a:pPr>
            <a:r>
              <a:rPr lang="en-GB" sz="1600" dirty="0"/>
              <a:t>Legacy Avaya &amp; Cisco </a:t>
            </a:r>
            <a:r>
              <a:rPr lang="en-GB" sz="1600" dirty="0" smtClean="0"/>
              <a:t>replacement with Lync &amp; Genesys </a:t>
            </a:r>
            <a:endParaRPr lang="en-GB" sz="1600" dirty="0"/>
          </a:p>
          <a:p>
            <a:pPr marL="285750" indent="-285750">
              <a:buClr>
                <a:srgbClr val="474747"/>
              </a:buClr>
              <a:buFont typeface="Arial" panose="020B0604020202020204" pitchFamily="34" charset="0"/>
              <a:buChar char="•"/>
            </a:pPr>
            <a:r>
              <a:rPr lang="en-GB" sz="1600" dirty="0" smtClean="0"/>
              <a:t>One Genesys virtual platform for voice &amp; email</a:t>
            </a:r>
            <a:endParaRPr lang="en-GB" sz="1600" dirty="0"/>
          </a:p>
          <a:p>
            <a:pPr marL="285750" indent="-285750">
              <a:buClr>
                <a:srgbClr val="474747"/>
              </a:buClr>
              <a:buFont typeface="Arial" panose="020B0604020202020204" pitchFamily="34" charset="0"/>
              <a:buChar char="•"/>
            </a:pPr>
            <a:endParaRPr lang="en-GB" sz="1600" dirty="0"/>
          </a:p>
          <a:p>
            <a:r>
              <a:rPr lang="en-GB" sz="1600" b="1" dirty="0" smtClean="0">
                <a:solidFill>
                  <a:srgbClr val="C80000"/>
                </a:solidFill>
                <a:latin typeface="+mj-lt"/>
              </a:rPr>
              <a:t>Results</a:t>
            </a:r>
          </a:p>
          <a:p>
            <a:pPr marL="285750" indent="-285750">
              <a:buClr>
                <a:srgbClr val="474747"/>
              </a:buClr>
              <a:buFont typeface="Arial" panose="020B0604020202020204" pitchFamily="34" charset="0"/>
              <a:buChar char="•"/>
            </a:pPr>
            <a:r>
              <a:rPr lang="en-GB" sz="1600" dirty="0" smtClean="0"/>
              <a:t>Cross-country virtualization</a:t>
            </a:r>
          </a:p>
          <a:p>
            <a:pPr marL="285750" indent="-285750">
              <a:buClr>
                <a:srgbClr val="474747"/>
              </a:buClr>
              <a:buFont typeface="Arial" panose="020B0604020202020204" pitchFamily="34" charset="0"/>
              <a:buChar char="•"/>
            </a:pPr>
            <a:r>
              <a:rPr lang="en-GB" sz="1600" dirty="0" smtClean="0"/>
              <a:t>Cost savings</a:t>
            </a:r>
          </a:p>
          <a:p>
            <a:pPr marL="285750" indent="-285750">
              <a:buClr>
                <a:srgbClr val="474747"/>
              </a:buClr>
              <a:buFont typeface="Arial" panose="020B0604020202020204" pitchFamily="34" charset="0"/>
              <a:buChar char="•"/>
            </a:pPr>
            <a:r>
              <a:rPr lang="en-GB" sz="1600" dirty="0" smtClean="0"/>
              <a:t>Future-proof multimedia platform (adding chat)</a:t>
            </a:r>
            <a:endParaRPr lang="en-GB" sz="1600" dirty="0"/>
          </a:p>
        </p:txBody>
      </p:sp>
      <p:pic>
        <p:nvPicPr>
          <p:cNvPr id="5122" name="Picture 2" descr="http://remote.support.healthcare.cegeka.com/files/logoCegeka.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41" t="-6290" r="6441" b="14215"/>
          <a:stretch/>
        </p:blipFill>
        <p:spPr bwMode="auto">
          <a:xfrm>
            <a:off x="658214" y="3413989"/>
            <a:ext cx="4034508" cy="999263"/>
          </a:xfrm>
          <a:prstGeom prst="rect">
            <a:avLst/>
          </a:prstGeom>
          <a:solidFill>
            <a:schemeClr val="bg1"/>
          </a:solidFill>
          <a:extLst/>
        </p:spPr>
      </p:pic>
      <p:sp>
        <p:nvSpPr>
          <p:cNvPr id="6" name="Title 5"/>
          <p:cNvSpPr>
            <a:spLocks noGrp="1"/>
          </p:cNvSpPr>
          <p:nvPr>
            <p:ph type="title"/>
          </p:nvPr>
        </p:nvSpPr>
        <p:spPr/>
        <p:txBody>
          <a:bodyPr/>
          <a:lstStyle/>
          <a:p>
            <a:endParaRPr lang="es-ES"/>
          </a:p>
        </p:txBody>
      </p:sp>
      <p:sp>
        <p:nvSpPr>
          <p:cNvPr id="7" name="Content Placeholder 6"/>
          <p:cNvSpPr>
            <a:spLocks noGrp="1"/>
          </p:cNvSpPr>
          <p:nvPr>
            <p:ph idx="1"/>
          </p:nvPr>
        </p:nvSpPr>
        <p:spPr/>
        <p:txBody>
          <a:bodyPr/>
          <a:lstStyle/>
          <a:p>
            <a:endParaRPr lang="es-ES"/>
          </a:p>
        </p:txBody>
      </p:sp>
    </p:spTree>
    <p:extLst>
      <p:ext uri="{BB962C8B-B14F-4D97-AF65-F5344CB8AC3E}">
        <p14:creationId xmlns:p14="http://schemas.microsoft.com/office/powerpoint/2010/main" val="3996553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859849" y="1136075"/>
            <a:ext cx="3248664" cy="584776"/>
          </a:xfrm>
          <a:prstGeom prst="rect">
            <a:avLst/>
          </a:prstGeom>
          <a:noFill/>
        </p:spPr>
        <p:txBody>
          <a:bodyPr wrap="square" rtlCol="0">
            <a:spAutoFit/>
          </a:bodyPr>
          <a:lstStyle/>
          <a:p>
            <a:r>
              <a:rPr lang="en-GB" sz="1600" b="1" dirty="0" smtClean="0">
                <a:solidFill>
                  <a:srgbClr val="C80000"/>
                </a:solidFill>
                <a:latin typeface="Calibri"/>
                <a:cs typeface="Calibri"/>
              </a:rPr>
              <a:t>Industry</a:t>
            </a:r>
            <a:r>
              <a:rPr lang="en-GB" sz="1600" dirty="0" smtClean="0">
                <a:solidFill>
                  <a:schemeClr val="bg1">
                    <a:lumMod val="50000"/>
                  </a:schemeClr>
                </a:solidFill>
                <a:latin typeface="Calibri"/>
                <a:cs typeface="Calibri"/>
              </a:rPr>
              <a:t> </a:t>
            </a:r>
            <a:r>
              <a:rPr lang="en-GB" sz="1600" dirty="0" smtClean="0">
                <a:latin typeface="Calibri"/>
                <a:cs typeface="Calibri"/>
              </a:rPr>
              <a:t>Retail banking</a:t>
            </a:r>
          </a:p>
          <a:p>
            <a:r>
              <a:rPr lang="en-GB" sz="1600" b="1" dirty="0" smtClean="0">
                <a:solidFill>
                  <a:srgbClr val="C80000"/>
                </a:solidFill>
                <a:latin typeface="Calibri"/>
                <a:cs typeface="Calibri"/>
              </a:rPr>
              <a:t>Region </a:t>
            </a:r>
            <a:r>
              <a:rPr lang="en-GB" sz="1600" dirty="0" smtClean="0">
                <a:latin typeface="Calibri"/>
                <a:cs typeface="Calibri"/>
              </a:rPr>
              <a:t>Turkey</a:t>
            </a:r>
            <a:endParaRPr lang="en-GB" sz="1600" dirty="0">
              <a:latin typeface="Calibri"/>
              <a:cs typeface="Calibri"/>
            </a:endParaRPr>
          </a:p>
        </p:txBody>
      </p:sp>
      <p:sp>
        <p:nvSpPr>
          <p:cNvPr id="39" name="Rectangle 38"/>
          <p:cNvSpPr/>
          <p:nvPr/>
        </p:nvSpPr>
        <p:spPr bwMode="auto">
          <a:xfrm>
            <a:off x="-4166" y="2107849"/>
            <a:ext cx="4521021" cy="3255560"/>
          </a:xfrm>
          <a:prstGeom prst="rect">
            <a:avLst/>
          </a:prstGeom>
          <a:solidFill>
            <a:srgbClr val="B5121B"/>
          </a:solidFill>
          <a:ln w="9525">
            <a:solidFill>
              <a:srgbClr val="A6A6A6"/>
            </a:solidFill>
            <a:round/>
            <a:headEnd/>
            <a:tailEnd/>
          </a:ln>
          <a:effectLst>
            <a:outerShdw dist="23000" dir="5400000" rotWithShape="0">
              <a:srgbClr val="808080">
                <a:alpha val="34999"/>
              </a:srgbClr>
            </a:outerShdw>
          </a:effectLst>
        </p:spPr>
        <p:txBody>
          <a:bodyPr rtlCol="0" anchor="ctr"/>
          <a:lstStyle/>
          <a:p>
            <a:pPr algn="ctr">
              <a:lnSpc>
                <a:spcPct val="90000"/>
              </a:lnSpc>
            </a:pPr>
            <a:endParaRPr lang="en-US" dirty="0" err="1" smtClean="0">
              <a:latin typeface="+mn-lt"/>
              <a:ea typeface="+mn-ea"/>
            </a:endParaRPr>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287867" y="15877"/>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6"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491067" y="168277"/>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8" descr="data:image/jpeg;base64,/9j/4AAQSkZJRgABAQAAAQABAAD/2wCEAAkGBwgHBgkIBwgKCgkLDRYPDQwMDRsUFRAWIB0iIiAdHx8kKDQsJCYxJx8fLT0tMTU3Ojo6Iys/RD84QzQ5OjcBCgoKDQwNGg8PGjclHyU3Nzc3Nzc3Nzc3Nzc3Nzc3Nzc3Nzc3Nzc3Nzc3Nzc3Nzc3Nzc3Nzc3Nzc3Nzc3Nzc3N//AABEIAKMAvAMBEQACEQEDEQH/xAAcAAEAAgIDAQAAAAAAAAAAAAAABgcBBQIDBAj/xABIEAABAwMBAwcHBwoEBwAAAAABAAIDBAURBgcSIRMxQVFhcYEUFlWRk6GxFyIyQlLB0RU0RVSSlLLS8PEzcnOiIyREY3SCg//EABoBAQACAwEAAAAAAAAAAAAAAAADBAECBQb/xAAtEQEAAgIBAgQFBAIDAAAAAAAAAQIDEQQUIQUSMVITMkFRkTNCcYEiYRUjsf/aAAwDAQACEQMRAD8AvFAQEBAQEBAQEBAQEBAQEBAQEBAQEBAQEBAQEBAQEBAQEBAQEBAQEBAQEBAQEBAQEBAQEBAQEBAQEBAQEBAQEBAQEBAQEBAQEBAQEBAQEBAQEBAygJsMoGUBAQEBAQEBAQEBAQEBAQEBAQEBB1zTRwRukleGMaMuc44ACzETM6hi1orG5V5qDXc0sr4LOBHEDjl3DLndw6Aurg4Fdbyfh57leMW83lw9o+6Kz3a4zvL5a+pc4/8AdI9yv1wY6xqKw5VuVmtO5vLuodQ3aheDBXTYH1Xu3x6itL8XFeNTDfFzs+Kd1tP9p7pfWMV0eykrWthq3fRxwbJ3dR7Fy+Tw7Y/8q94d7g+JVzz5L9rf+paCqLrMoCAgICAgICAgICAgICAgICDBOEEA2lXh29FaYXEAgSTY6eoff6l1PD8Prln+nA8Y5MxMYYn+UBXW088ICDLXFhDmEtcCCCDzFYmIn1Zi0xO4XDpK6m72eGeQ5nZ/w5f8w6fFee5OL4eSYj0ey4HI+Pgi0+reKuuiAgICAgICAgICAgICAgICDi7mQU7rKR0mpq8uPNIGjuAAXoOHERgrp43xKZnlX20qtKIgICCwNlsjiy4RfVDmO8SD+C5Hicd6y9F4HafLeP4T5cx3hAQEBAQEBAQEBAQEBAQEBBgoKp2hULqbUD5y08nUsD2ntHAj3D1rucC/mxa+zyni+Ka8jzfdGFecoQEBYkWbs1on09plqXjHlMuW/wCUcPjlcXxC/myRX7PUeDYpphm0/VMVQdgQEBAQEBAQEBAQEBAQEBAQcS4BBqdS2aO+W50DiGyt+dFJ9l34Kfj55w339FXmcWOTi8v1+iorhQVVuqn09ZC6ORp6RwI6x1jtXex5K5I81XjsuDJhv5LxqXm8VLtHoTbDcWGyOuD/ACire2lt0ZHK1Mjg1vcCeno8VV5HI+H2r3t9l7icSc3+V51SPWVmQ32w0kLIY7lRtjjaGta2UHAHcuNODNadzWXpo5fFpWKxeNQHVdiH6ShPdk/cnS5vazPP40fvhwOsLCP0gzwY78FtHEzT+1p/yPF97i7WdhH/AFwPcx34LPR5/aT4lxY/e4HWthA/O3H/AObvwWehz/Zr/wApxfc2NnvVFeWSvoJHPbEQ1xLSOKhy4b4teaPVYwcnHyImcc+jYqJYEBAQEBAQYPAZQeGqu9BSfnNbTx9jpBlSVxXv8tdob8jFTva0R/bV1Gt7FDkNqXykdEcTj8VPHCzT6xpUv4rxa+lt/wBS1k+0WjaSIKKd/UXENU1fDsk+swrT41i/bWWtn2i1jhiC3wM6i+Qu+GFNHhtfrZWt43fX+NHgm13e5Qd2SCL/AE4eb1kqWPD8Meqvfxjk2jtqG0sWvnNAivTC8frEbePi0fcoM/h+++L8LfF8Y/bnj+4Sd9TYb9Tcm+WlqWHma44LfXggqjFc2CdxEw6c5OLyq6mYlp6nRenyd5tVLC3qE4IHrVivOzx6xtUv4VxPWJ1/bVzRaNsxLmufcpxzR7+83PbjA+KnrPMzdvlhUtTw7j9/mn7I9e77VXdzWSBsNNH/AIVPHwa38SreDj1xd47z93O5XNvyJ16V+zVZVnSpuRGNmT1obMpo2ZTUM7WNstA8irz08q0f7Vx/Efmq9J4J+nb+U4XNdsQEBAQEBASRRFwwK+qxj/Gf/EV6enasPC5/1LfzLoyttIRNSCz3BY1ILOpGMDqTUgmpGVjUgs6kE1IJqQTUgmpBNSQsfZb+YV/+s3+FcfxL56vS+CfpW/lN1zXbEBAQEBAQDzII1faTTNmoJ7jdaSkiiZ85znR5LiegdZJ6FYpmz2nVbKluHxu8zSPw0+lbtovUsI5CjpKeqyQaWdrWvHd1juW+S3IpPeZaU43EtHakfhurlQaVtVO6ouVPb6aFoyXSgD+60jLmtOomW88Pix+yPw42Sg09erbFcKS1RCCbJZylPuFwBwDg9BWLZs1Z1NiOHxp7+SPw93m3ZfRlL7NY6jL7pZ6HjeyPwebdk9GUv7ATqMnuOh43sj8Hm3ZfRlL7NOoy+6TouN7I/DPm1ZfRlL7NOoy+6ToeN7I/DHm5ZPRlL7MJ1GX3SdFxvZH4PNuyejKX9gJ1GT3HQ8b2R+Dzbsvoyl9mnUZfdJ0XG9kfhk6bso/RlL7NOoy+6TouN7I/DHm3ZPRlL7MJ1GT3HRcb2R+GfNuy+jKX2YTqMnuOi43sj8Meblk9GUvs1jqMvuOi43sj8PZb7fR0DXtoqaKBryC4RtxkrW+S1/mlLjw48XakaetaJRAQEBAQEGDzIIdtD1XYrLb3Ud1gjr552EtoTg7w63H6o7fUpsOK953XsiyZK1jUvnuvlgqaqSWCkjpYXnLYGuc4M8XcV04iYjUufa3fcMUVU+hrIqqKOJ8kRy0Sxh7fEFLViY0VvMTte1k14yn0FDfr+5jp3yvijjhbumVwJAAHcOPRwXOvg/7PJVerl/6/NZALpta1LVyONH5NQxfVZHHvuHe533AK1XiY49UE8m30asbRdWZz+WJe7cb+C26fH9mnx7pPoPaFqK5amt9srqmKennk3X70IDsYJ4EY6lDm49K0m0JcWe1rRErT1RqW36ZtxrLlJjJ3Yom8Xyu6gPv6FTpSck6haveKRuVN3fazqOsld5B5PQQfVaxu+/Ha4/cAr9eLSPVTtybfRq2bR9WMeHfld5x0OjaR8Fv02P7NPj3SzS21+pFQyDUsEboXHHlcDS0s7XN4gjux3KC/EjW6Jqcnvqyw9Y3mWh0bW3a0zx77IBLBKMPaQSMHqIwVWx0814rKxa2q7hTXyqau/Xqf91Yr3S41Tqrnyqauzjy6nz/4zE6XGdTZ2Q7WNWRyBz6ikmA+pJTjB9WD71npcbHU3Wts/wBawauo5t6EU9dT45eEHIwc4c09XDwVHNhnHP8Apax5YvCXKJKICAgICAg6qudlLSzVEpxHDG57j2AZKzEbnTEzqNvlO8XSqvVyqLlWuJmqH75Gc7g6GjsA4LsUrFY1DmXtM2mW20PpSp1ZdDTRycjTQt3p5yM7o6AB0k/126ZcsY439W2LFOSVrN2P6b5AMdLXmTpk5YZ9W7hUurutxx6IRtRsZ01brDaYJ5JqRhqZGueMEuLm8+OkA+8qxx7/ABJtaf8ASDPXyViFfY4fDKtKyx7KNldRSwxXCOup6otAe+eScDe6Tlh3R44VS/Ux6aXaTh0mWntBaaju1FfNOXJ8jKeTe3GzNmY7gRjPOOfrVe+fJ5fLeG9cVN+aqvdsF2fcdYzUxfmGgaIY29AcQC4/D1K3xqax7+6vybTNtIpZ6B91u9Fb4jh1VOyIHH0cnBPgMnwU1reWsyhpXzW0tXXGzKzW3StTX2hszKuii5V7nylwlaPpZB4A4yeGOZUsPJvN4i31XMmCvl7Ke8cK+oLK03d5K3ZNqO2zv3n0DW7gPRG85A9YcqeSms9bQu47bxSrVXFJaOjbloSm0VBFqOOjkrw6XlWOp3PlIMjt3i0Z+jjBzwVLLXLOTdfRdpOLyd1YzmIzymBpbDvnca7iQ3PDPgrkb13VJ9eyz9gtJObtc6wMd5MynbEXnmLy7OB4Dj3hU+ZMaiFrix6yuocyorjKAgICAgINdqGF9RYblDECXyUsrWgdJLThbU+aGtvR8pN4tBzwPELsuXPZbGwa4U8VTc7fI4NqJgyWMHncBkEDuyFR5lZ7WW+LaNaXKMKkto7rTS1Lqy0+R1DzFNG7lIJgMmN3NzdIPSFJiyTjttpkpF40pS77NdUW1zv+QFXGOaSkfvgjuOCuhXk45+qlbj3ieyLVVNUUkzoauCWCVvOyVhafUVNExPogmJj1e/TeoavTVzjuFHK9rWEGaJp+bKzpaR0/2WmTHGSNSlxXmtoerXzS3Wt53uO9Ub7T2OAI9xWMH6cMZvmZ0BMyn1vY5JSA3ytrePW4Fo97gmb9OzOCdXfQOtZo4NIXqWQZY2ilyOv5p4LmYu94dC/yy+XgOhdiXJTPRkb/ADJ1tKQdw01M0HtDnk/EetV8v6lFvF+nZDFYVEls2hdQ3u1MultpGS0r94MPLNa4lri08D2gqG2elLeWU9cFrV3COyxuilfHM0skY4te0jmI4EKWJiUXeOy8tkGqqW50LrKKGGjqKSPfaIBhkrc8T172cZzz5XO5OKaz5tr2C8WjSxxzKssMoCAgICAgIPnXaVo+fTd3lqaeIm1VLy+J7Rwicedh6uzsXT4+WL11Pq5+fFNZ3CIQTy00rJ6eV8U0Z3mSRuLXNPYQp5jcIYmY9El+UTV3I8l+WZeb6XJs3sfsqLp8f2S/Hv8Ad7rhqS+U2mdOV8N3rW1Uk1dykvKk7+HR4yDwIGTgHm6FpXHSb2jX2SWyWikS5wbV9VRM3XS0kp+1JBx9xCTxcctY5N4R3U2pbnqeqiqLs9jnRNLY2xx7rWg8/wDWVLjx1xxqqK+Sb+rzWOy1OoLrBbKRri+c4c5ozybOlx7As3vFK7kx1mbRpY+2fSssdRFfqCIvh5MRVYaOLN0fNeezHAnowOtVeLl/bKzyMc+sKsje6J7ZI3Fr2kOa5vOCDkEK4qROkkvmvL/fbULbcJ4+QON/k4910uDkb3Xx4qKmClJ80JbZ7WjSOQxSTysigY6WWRwaxjBlziegBSzMRG0UVmZ7Lll00/TGyC609QB5ZUR8tUY6HEtAb4AAKh8T4meJ+i9FPLj0pZdBz0005tIumnbBFaKGlpXMiLyyWQOLgXOLjwzjnKr5OPW9vNMrNeRNa60h880lTPLPM8vlleZHnrcTklTxqI0gtO53KxNhlBNPqSpuDQ7kKanLHP6C5xGB34BKq8y2qaWeNWfNteg5lz11lAQEBAQEBB1T08VRC+GdjZYnjDmPAIcO0JHYQq6bKNLV8hkigqKJx/VZcN/ZII9ysV5OSv8AtDbBSXhg2N6cjeHS1VzmaPqulY0Hxa0FbTy7z9IY6ejfVGz3TM9rprbJQONPTF5hxM/eaXYLjvZzxwPUoozXi3m23+FXWmhqNjWnZDmGsucAzzCVjh72kqWOXkhp09N7YpdjWnon709bc6hv2XSsaP8AawH3pPLyf6Onomli07abBTmG00cdOD9Jw4uf3uPEqve9rzuyWtYr6Nm6NrgWuAIIwQRwIWrZC7zst0vdJXStppaKV3O6kfuDPXukFvuU9eRkrGvVFbDWWpj2MWBr8vuV1c37PKRDPqYt+rv9oazx6JZp3Rlh06d+2ULWzYwZ5DvyH/2PN4KG+W9/mlJXHWvo2N7tNNerVUW2sMgp6hu6/k3brsdh8FrS00t5obTG40hvyP6Y+3cf3gfyqx1eRD09D5H9MfbuH7wP5U6vIdPjd1Nsl0pC8OfBVT4PNLUOx6hhazysjMYKQmNvt9JbaVlLQU8dPAz6McbQAoJmbTuUsREej1LDIgICAgICAgICAgICAgICAgICAgICAgICAgICAgICAgICAgICAgICAgICAgICAgICAgICAgICAgICAgICAgICAgICAgICAgICAgICAgICAgICAgICAgICAgICAgICAgICAgICD//Z"/>
          <p:cNvSpPr>
            <a:spLocks noChangeAspect="1" noChangeArrowheads="1"/>
          </p:cNvSpPr>
          <p:nvPr/>
        </p:nvSpPr>
        <p:spPr bwMode="auto">
          <a:xfrm>
            <a:off x="694267" y="320678"/>
            <a:ext cx="2387600" cy="1552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28" name="Straight Connector 27"/>
          <p:cNvCxnSpPr/>
          <p:nvPr/>
        </p:nvCxnSpPr>
        <p:spPr>
          <a:xfrm>
            <a:off x="4523211" y="1379548"/>
            <a:ext cx="0" cy="453771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itle 1"/>
          <p:cNvSpPr txBox="1">
            <a:spLocks/>
          </p:cNvSpPr>
          <p:nvPr/>
        </p:nvSpPr>
        <p:spPr bwMode="gray">
          <a:xfrm>
            <a:off x="456191" y="143768"/>
            <a:ext cx="11264900" cy="872067"/>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defTabSz="914400">
              <a:lnSpc>
                <a:spcPct val="90000"/>
              </a:lnSpc>
              <a:defRPr/>
            </a:pPr>
            <a:r>
              <a:rPr kumimoji="0" lang="en-US" sz="2800" b="1" i="0" u="none" strike="noStrike" kern="0" cap="none" spc="0" normalizeH="0" baseline="0" noProof="0" dirty="0" smtClean="0">
                <a:ln>
                  <a:noFill/>
                </a:ln>
                <a:solidFill>
                  <a:schemeClr val="tx1"/>
                </a:solidFill>
                <a:effectLst/>
                <a:uLnTx/>
                <a:uFillTx/>
                <a:latin typeface="+mj-lt"/>
                <a:ea typeface="ＭＳ Ｐゴシック" pitchFamily="123" charset="-128"/>
                <a:cs typeface="Tahoma" pitchFamily="34" charset="0"/>
              </a:rPr>
              <a:t>Case</a:t>
            </a:r>
            <a:r>
              <a:rPr kumimoji="0" lang="en-US" sz="2800" b="1" i="0" u="none" strike="noStrike" kern="0" cap="none" spc="0" normalizeH="0" noProof="0" dirty="0" smtClean="0">
                <a:ln>
                  <a:noFill/>
                </a:ln>
                <a:solidFill>
                  <a:schemeClr val="tx1"/>
                </a:solidFill>
                <a:effectLst/>
                <a:uLnTx/>
                <a:uFillTx/>
                <a:latin typeface="+mj-lt"/>
                <a:ea typeface="ＭＳ Ｐゴシック" pitchFamily="123" charset="-128"/>
                <a:cs typeface="Tahoma" pitchFamily="34" charset="0"/>
              </a:rPr>
              <a:t> Study: Leading </a:t>
            </a:r>
            <a:r>
              <a:rPr lang="en-US" sz="2800" b="1" kern="0" dirty="0" smtClean="0">
                <a:solidFill>
                  <a:srgbClr val="005395"/>
                </a:solidFill>
                <a:latin typeface="+mj-lt"/>
                <a:ea typeface="ＭＳ Ｐゴシック" pitchFamily="123" charset="-128"/>
                <a:cs typeface="Tahoma" pitchFamily="34" charset="0"/>
              </a:rPr>
              <a:t>Retail banking corporation</a:t>
            </a:r>
            <a:endParaRPr lang="en-US" sz="2800" b="1" kern="0" dirty="0">
              <a:solidFill>
                <a:srgbClr val="005395"/>
              </a:solidFill>
              <a:latin typeface="+mj-lt"/>
              <a:ea typeface="ＭＳ Ｐゴシック" pitchFamily="123" charset="-128"/>
              <a:cs typeface="Tahoma" pitchFamily="34" charset="0"/>
            </a:endParaRPr>
          </a:p>
        </p:txBody>
      </p:sp>
      <p:sp>
        <p:nvSpPr>
          <p:cNvPr id="18" name="TextBox 17"/>
          <p:cNvSpPr txBox="1"/>
          <p:nvPr/>
        </p:nvSpPr>
        <p:spPr>
          <a:xfrm>
            <a:off x="5060175" y="1864749"/>
            <a:ext cx="6871595" cy="3754874"/>
          </a:xfrm>
          <a:prstGeom prst="rect">
            <a:avLst/>
          </a:prstGeom>
          <a:noFill/>
        </p:spPr>
        <p:txBody>
          <a:bodyPr wrap="square" rtlCol="0">
            <a:spAutoFit/>
          </a:bodyPr>
          <a:lstStyle/>
          <a:p>
            <a:r>
              <a:rPr lang="en-GB" sz="2000" b="1" dirty="0" smtClean="0">
                <a:solidFill>
                  <a:srgbClr val="C80000"/>
                </a:solidFill>
                <a:latin typeface="+mj-lt"/>
              </a:rPr>
              <a:t>Challenges</a:t>
            </a:r>
            <a:endParaRPr lang="en-GB" sz="2000" b="1" dirty="0">
              <a:solidFill>
                <a:srgbClr val="C80000"/>
              </a:solidFill>
              <a:latin typeface="+mj-lt"/>
            </a:endParaRPr>
          </a:p>
          <a:p>
            <a:pPr marL="285750" indent="-285750">
              <a:buClr>
                <a:srgbClr val="474747"/>
              </a:buClr>
              <a:buFont typeface="Arial" panose="020B0604020202020204" pitchFamily="34" charset="0"/>
              <a:buChar char="•"/>
            </a:pPr>
            <a:r>
              <a:rPr lang="en-GB" dirty="0" smtClean="0"/>
              <a:t>Lost calls at branches impacting brand image</a:t>
            </a:r>
            <a:endParaRPr lang="en-GB" dirty="0"/>
          </a:p>
          <a:p>
            <a:pPr marL="285750" indent="-285750">
              <a:buClr>
                <a:srgbClr val="474747"/>
              </a:buClr>
              <a:buFont typeface="Arial" panose="020B0604020202020204" pitchFamily="34" charset="0"/>
              <a:buChar char="•"/>
            </a:pPr>
            <a:r>
              <a:rPr lang="en-GB" dirty="0" smtClean="0"/>
              <a:t>No reporting</a:t>
            </a:r>
            <a:endParaRPr lang="en-GB" dirty="0"/>
          </a:p>
          <a:p>
            <a:pPr marL="285750" indent="-285750">
              <a:buClr>
                <a:srgbClr val="474747"/>
              </a:buClr>
              <a:buFont typeface="Arial" panose="020B0604020202020204" pitchFamily="34" charset="0"/>
              <a:buChar char="•"/>
            </a:pPr>
            <a:r>
              <a:rPr lang="en-GB" dirty="0" smtClean="0"/>
              <a:t>Lost sales opportunities</a:t>
            </a:r>
            <a:endParaRPr lang="en-GB" dirty="0"/>
          </a:p>
          <a:p>
            <a:pPr marL="285750" indent="-285750">
              <a:buFont typeface="Arial" panose="020B0604020202020204" pitchFamily="34" charset="0"/>
              <a:buChar char="•"/>
            </a:pPr>
            <a:endParaRPr lang="en-US" sz="800" dirty="0"/>
          </a:p>
          <a:p>
            <a:r>
              <a:rPr lang="en-GB" sz="2000" b="1" dirty="0">
                <a:solidFill>
                  <a:srgbClr val="C80000"/>
                </a:solidFill>
                <a:latin typeface="+mj-lt"/>
              </a:rPr>
              <a:t>Solution</a:t>
            </a:r>
          </a:p>
          <a:p>
            <a:pPr marL="285750" indent="-285750">
              <a:buFont typeface="Arial" panose="020B0604020202020204" pitchFamily="34" charset="0"/>
              <a:buChar char="•"/>
            </a:pPr>
            <a:r>
              <a:rPr lang="en-GB" dirty="0" smtClean="0"/>
              <a:t>Genesys + Lync integration</a:t>
            </a:r>
          </a:p>
          <a:p>
            <a:pPr marL="285750" indent="-285750">
              <a:buFont typeface="Arial" panose="020B0604020202020204" pitchFamily="34" charset="0"/>
              <a:buChar char="•"/>
            </a:pPr>
            <a:r>
              <a:rPr lang="en-GB" dirty="0" smtClean="0"/>
              <a:t>Hybrid voice infrastructure (Lync + PBX)</a:t>
            </a:r>
          </a:p>
          <a:p>
            <a:pPr marL="285750" indent="-285750">
              <a:buFont typeface="Arial" panose="020B0604020202020204" pitchFamily="34" charset="0"/>
              <a:buChar char="•"/>
            </a:pPr>
            <a:r>
              <a:rPr lang="en-GB" dirty="0" smtClean="0"/>
              <a:t>Presence &amp; customer interactions monitoring</a:t>
            </a:r>
            <a:endParaRPr lang="en-GB" dirty="0"/>
          </a:p>
          <a:p>
            <a:pPr marL="285750" indent="-285750">
              <a:buFont typeface="Arial" panose="020B0604020202020204" pitchFamily="34" charset="0"/>
              <a:buChar char="•"/>
            </a:pPr>
            <a:endParaRPr lang="en-GB" sz="800" dirty="0"/>
          </a:p>
          <a:p>
            <a:r>
              <a:rPr lang="en-GB" sz="2000" b="1" dirty="0" smtClean="0">
                <a:solidFill>
                  <a:srgbClr val="C80000"/>
                </a:solidFill>
                <a:latin typeface="+mj-lt"/>
              </a:rPr>
              <a:t>Results</a:t>
            </a:r>
          </a:p>
          <a:p>
            <a:pPr marL="285750" indent="-285750">
              <a:buClr>
                <a:srgbClr val="474747"/>
              </a:buClr>
              <a:buFont typeface="Arial" panose="020B0604020202020204" pitchFamily="34" charset="0"/>
              <a:buChar char="•"/>
            </a:pPr>
            <a:r>
              <a:rPr lang="en-GB" dirty="0" smtClean="0"/>
              <a:t>Pilot at 20 branches with 500 bankers extending to 2,000</a:t>
            </a:r>
          </a:p>
          <a:p>
            <a:pPr marL="285750" indent="-285750">
              <a:buClr>
                <a:srgbClr val="474747"/>
              </a:buClr>
              <a:buFont typeface="Arial" panose="020B0604020202020204" pitchFamily="34" charset="0"/>
              <a:buChar char="•"/>
            </a:pPr>
            <a:r>
              <a:rPr lang="en-GB" dirty="0" smtClean="0"/>
              <a:t>Boosted efficiency of branch </a:t>
            </a:r>
            <a:r>
              <a:rPr lang="en-GB" dirty="0"/>
              <a:t>staff</a:t>
            </a:r>
          </a:p>
          <a:p>
            <a:pPr marL="285750" indent="-285750">
              <a:buClr>
                <a:srgbClr val="474747"/>
              </a:buClr>
              <a:buFont typeface="Arial" panose="020B0604020202020204" pitchFamily="34" charset="0"/>
              <a:buChar char="•"/>
            </a:pPr>
            <a:r>
              <a:rPr lang="en-GB" dirty="0" smtClean="0"/>
              <a:t>Improved customer experience</a:t>
            </a:r>
          </a:p>
        </p:txBody>
      </p:sp>
      <p:pic>
        <p:nvPicPr>
          <p:cNvPr id="13" name="Picture 6" descr="Building Trust for Your Brand through Security Feature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96338" y="2692646"/>
            <a:ext cx="2856655" cy="21419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67" y="5917265"/>
            <a:ext cx="12192000" cy="374461"/>
          </a:xfrm>
          <a:prstGeom prst="rect">
            <a:avLst/>
          </a:prstGeom>
          <a:noFill/>
        </p:spPr>
        <p:txBody>
          <a:bodyPr wrap="square" rtlCol="0">
            <a:spAutoFit/>
          </a:bodyPr>
          <a:lstStyle/>
          <a:p>
            <a:pPr algn="ctr">
              <a:lnSpc>
                <a:spcPct val="90000"/>
              </a:lnSpc>
            </a:pPr>
            <a:r>
              <a:rPr lang="en-US" sz="2000" b="1" dirty="0" smtClean="0">
                <a:solidFill>
                  <a:srgbClr val="000000"/>
                </a:solidFill>
                <a:latin typeface="+mj-lt"/>
              </a:rPr>
              <a:t>Private retail bank with 300+ branches and 6,000 employees</a:t>
            </a:r>
          </a:p>
        </p:txBody>
      </p:sp>
      <p:sp>
        <p:nvSpPr>
          <p:cNvPr id="2" name="Title 1"/>
          <p:cNvSpPr>
            <a:spLocks noGrp="1"/>
          </p:cNvSpPr>
          <p:nvPr>
            <p:ph type="title"/>
          </p:nvPr>
        </p:nvSpPr>
        <p:spPr/>
        <p:txBody>
          <a:bodyPr/>
          <a:lstStyle/>
          <a:p>
            <a:endParaRPr lang="es-ES"/>
          </a:p>
        </p:txBody>
      </p:sp>
      <p:sp>
        <p:nvSpPr>
          <p:cNvPr id="6" name="Content Placeholder 5"/>
          <p:cNvSpPr>
            <a:spLocks noGrp="1"/>
          </p:cNvSpPr>
          <p:nvPr>
            <p:ph idx="1"/>
          </p:nvPr>
        </p:nvSpPr>
        <p:spPr/>
        <p:txBody>
          <a:bodyPr/>
          <a:lstStyle/>
          <a:p>
            <a:endParaRPr lang="es-ES"/>
          </a:p>
        </p:txBody>
      </p:sp>
    </p:spTree>
    <p:extLst>
      <p:ext uri="{BB962C8B-B14F-4D97-AF65-F5344CB8AC3E}">
        <p14:creationId xmlns:p14="http://schemas.microsoft.com/office/powerpoint/2010/main" val="14350310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3691386591"/>
              </p:ext>
            </p:extLst>
          </p:nvPr>
        </p:nvGraphicFramePr>
        <p:xfrm>
          <a:off x="466725" y="1039813"/>
          <a:ext cx="11258550" cy="477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3938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¡Completa tu pasaporte!</a:t>
            </a:r>
            <a:endParaRPr lang="es-ES" dirty="0"/>
          </a:p>
        </p:txBody>
      </p:sp>
      <p:sp>
        <p:nvSpPr>
          <p:cNvPr id="6" name="Marcador de contenido 5"/>
          <p:cNvSpPr>
            <a:spLocks noGrp="1"/>
          </p:cNvSpPr>
          <p:nvPr>
            <p:ph idx="1"/>
          </p:nvPr>
        </p:nvSpPr>
        <p:spPr>
          <a:xfrm>
            <a:off x="274642" y="1825625"/>
            <a:ext cx="6076540" cy="4674412"/>
          </a:xfrm>
        </p:spPr>
        <p:txBody>
          <a:bodyPr>
            <a:normAutofit/>
          </a:bodyPr>
          <a:lstStyle/>
          <a:p>
            <a:r>
              <a:rPr lang="es-ES" dirty="0" smtClean="0"/>
              <a:t> Debes recorrer todos los stand de la conferencia</a:t>
            </a:r>
          </a:p>
          <a:p>
            <a:r>
              <a:rPr lang="es-ES" dirty="0"/>
              <a:t> </a:t>
            </a:r>
            <a:r>
              <a:rPr lang="es-ES" dirty="0" smtClean="0"/>
              <a:t>Solicita en cada stand su pegatina</a:t>
            </a:r>
          </a:p>
          <a:p>
            <a:r>
              <a:rPr lang="es-ES" dirty="0"/>
              <a:t> </a:t>
            </a:r>
            <a:r>
              <a:rPr lang="es-ES" dirty="0" smtClean="0"/>
              <a:t>Pégalas todas en el pasaporte</a:t>
            </a:r>
          </a:p>
          <a:p>
            <a:r>
              <a:rPr lang="es-ES" dirty="0"/>
              <a:t> </a:t>
            </a:r>
            <a:r>
              <a:rPr lang="es-ES" dirty="0" smtClean="0"/>
              <a:t>Una vez relleno, </a:t>
            </a:r>
            <a:r>
              <a:rPr lang="es-ES" b="1" dirty="0" smtClean="0"/>
              <a:t>solicita</a:t>
            </a:r>
            <a:r>
              <a:rPr lang="es-ES" dirty="0" smtClean="0"/>
              <a:t> a la azafata del mostrador interno (al lado del auditorio) tu </a:t>
            </a:r>
            <a:r>
              <a:rPr lang="es-ES" b="1" dirty="0" smtClean="0"/>
              <a:t>número de participación</a:t>
            </a:r>
          </a:p>
          <a:p>
            <a:r>
              <a:rPr lang="es-ES" dirty="0"/>
              <a:t> </a:t>
            </a:r>
            <a:r>
              <a:rPr lang="es-ES" dirty="0" smtClean="0"/>
              <a:t>¡El pasaporte completo </a:t>
            </a:r>
            <a:r>
              <a:rPr lang="es-ES" b="1" dirty="0" smtClean="0"/>
              <a:t>te permitirá </a:t>
            </a:r>
            <a:r>
              <a:rPr lang="es-ES" dirty="0" smtClean="0"/>
              <a:t>participar en el sorteo de los regalos de la conferencia!</a:t>
            </a:r>
          </a:p>
          <a:p>
            <a:endParaRPr lang="es-ES" dirty="0" smtClean="0"/>
          </a:p>
          <a:p>
            <a:endParaRPr lang="es-ES"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614214" y="582239"/>
            <a:ext cx="2042676" cy="4045688"/>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081" y="2445483"/>
            <a:ext cx="2242630" cy="3157870"/>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381" y="3579355"/>
            <a:ext cx="2600186" cy="3718649"/>
          </a:xfrm>
          <a:prstGeom prst="rect">
            <a:avLst/>
          </a:prstGeom>
        </p:spPr>
      </p:pic>
    </p:spTree>
    <p:extLst>
      <p:ext uri="{BB962C8B-B14F-4D97-AF65-F5344CB8AC3E}">
        <p14:creationId xmlns:p14="http://schemas.microsoft.com/office/powerpoint/2010/main" val="15140235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¡Rellena tu encuesta!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smtClean="0"/>
              <a:t> No olvides </a:t>
            </a:r>
            <a:r>
              <a:rPr lang="es-ES" b="1" dirty="0" smtClean="0"/>
              <a:t>rellenar las dos hojas </a:t>
            </a:r>
            <a:r>
              <a:rPr lang="es-ES" dirty="0" smtClean="0"/>
              <a:t>de encuesta.</a:t>
            </a:r>
          </a:p>
          <a:p>
            <a:r>
              <a:rPr lang="es-ES" dirty="0"/>
              <a:t> Una vez relleno, </a:t>
            </a:r>
            <a:r>
              <a:rPr lang="es-ES" b="1" dirty="0" smtClean="0"/>
              <a:t>entrégala </a:t>
            </a:r>
            <a:r>
              <a:rPr lang="es-ES" dirty="0" smtClean="0"/>
              <a:t>a </a:t>
            </a:r>
            <a:r>
              <a:rPr lang="es-ES" dirty="0"/>
              <a:t>la azafata del mostrador interno (al lado del auditorio</a:t>
            </a:r>
            <a:r>
              <a:rPr lang="es-ES" dirty="0" smtClean="0"/>
              <a:t>).</a:t>
            </a:r>
          </a:p>
          <a:p>
            <a:r>
              <a:rPr lang="es-ES" b="1" dirty="0"/>
              <a:t> </a:t>
            </a:r>
            <a:r>
              <a:rPr lang="es-ES" dirty="0" smtClean="0"/>
              <a:t>La azafata te entregará la bolsa con el </a:t>
            </a:r>
            <a:r>
              <a:rPr lang="es-ES" b="1" dirty="0" smtClean="0"/>
              <a:t>regalo</a:t>
            </a:r>
            <a:r>
              <a:rPr lang="es-ES" dirty="0" smtClean="0"/>
              <a:t> de la conferencia.</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15160697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984993" y="3072469"/>
            <a:ext cx="3564866" cy="630033"/>
          </a:xfrm>
          <a:prstGeom prst="rect">
            <a:avLst/>
          </a:prstGeom>
        </p:spPr>
        <p:txBody>
          <a:bodyPr wrap="none" lIns="75301" tIns="37650" rIns="75301" bIns="37650">
            <a:spAutoFit/>
          </a:bodyPr>
          <a:lstStyle/>
          <a:p>
            <a:r>
              <a:rPr lang="en-US" dirty="0" smtClean="0"/>
              <a:t>Quote de William </a:t>
            </a:r>
            <a:r>
              <a:rPr lang="en-US" dirty="0" err="1" smtClean="0"/>
              <a:t>Haberkorn</a:t>
            </a:r>
            <a:endParaRPr lang="en-US" dirty="0" smtClean="0"/>
          </a:p>
          <a:p>
            <a:r>
              <a:rPr lang="en-GB" dirty="0" smtClean="0"/>
              <a:t>Skype </a:t>
            </a:r>
            <a:r>
              <a:rPr lang="en-GB" dirty="0"/>
              <a:t>Director of Product Marketing</a:t>
            </a:r>
            <a:endParaRPr lang="en-US" dirty="0"/>
          </a:p>
        </p:txBody>
      </p:sp>
      <p:sp>
        <p:nvSpPr>
          <p:cNvPr id="9" name="Rectangle 8"/>
          <p:cNvSpPr/>
          <p:nvPr/>
        </p:nvSpPr>
        <p:spPr>
          <a:xfrm>
            <a:off x="606449" y="3064411"/>
            <a:ext cx="3646363" cy="630033"/>
          </a:xfrm>
          <a:prstGeom prst="rect">
            <a:avLst/>
          </a:prstGeom>
        </p:spPr>
        <p:txBody>
          <a:bodyPr wrap="none" lIns="75301" tIns="37650" rIns="75301" bIns="37650">
            <a:spAutoFit/>
          </a:bodyPr>
          <a:lstStyle/>
          <a:p>
            <a:r>
              <a:rPr lang="en-US" dirty="0" err="1" smtClean="0"/>
              <a:t>Anuncio</a:t>
            </a:r>
            <a:r>
              <a:rPr lang="en-US" dirty="0" smtClean="0"/>
              <a:t> del partnership con Genesys</a:t>
            </a:r>
          </a:p>
          <a:p>
            <a:r>
              <a:rPr lang="en-US" dirty="0" err="1"/>
              <a:t>e</a:t>
            </a:r>
            <a:r>
              <a:rPr lang="en-US" dirty="0" err="1" smtClean="0"/>
              <a:t>n</a:t>
            </a:r>
            <a:r>
              <a:rPr lang="en-US" dirty="0" smtClean="0"/>
              <a:t> la keynote de Skype for Business </a:t>
            </a:r>
            <a:endParaRPr lang="en-US" dirty="0"/>
          </a:p>
        </p:txBody>
      </p:sp>
      <p:pic>
        <p:nvPicPr>
          <p:cNvPr id="10" name="Skype keynote - Genesys.mp4">
            <a:hlinkClick r:id="" action="ppaction://media"/>
          </p:cNvPr>
          <p:cNvPicPr>
            <a:picLocks noChangeAspect="1"/>
          </p:cNvPicPr>
          <p:nvPr>
            <a:videoFile r:link="rId1"/>
            <p:extLst>
              <p:ext uri="{DAA4B4D4-6D71-4841-9C94-3DE7FCFB9230}">
                <p14:media xmlns:p14="http://schemas.microsoft.com/office/powerpoint/2010/main" r:embed="rId2">
                  <p14:trim st="1998.9276" end="4378.605"/>
                </p14:media>
              </p:ext>
            </p:extLst>
          </p:nvPr>
        </p:nvPicPr>
        <p:blipFill>
          <a:blip r:embed="rId6"/>
          <a:stretch>
            <a:fillRect/>
          </a:stretch>
        </p:blipFill>
        <p:spPr>
          <a:xfrm>
            <a:off x="624027" y="1271804"/>
            <a:ext cx="4236299" cy="1748931"/>
          </a:xfrm>
          <a:prstGeom prst="rect">
            <a:avLst/>
          </a:prstGeom>
          <a:ln>
            <a:solidFill>
              <a:schemeClr val="accent1"/>
            </a:solidFill>
          </a:ln>
        </p:spPr>
      </p:pic>
      <p:pic>
        <p:nvPicPr>
          <p:cNvPr id="11" name="IMG_0382.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002158" y="1252840"/>
            <a:ext cx="4228892" cy="1786856"/>
          </a:xfrm>
          <a:prstGeom prst="rect">
            <a:avLst/>
          </a:prstGeom>
        </p:spPr>
      </p:pic>
      <p:pic>
        <p:nvPicPr>
          <p:cNvPr id="12" name="Picture 11" descr="IMG_0032.JPG"/>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84260" y="3875562"/>
            <a:ext cx="4162901" cy="2099870"/>
          </a:xfrm>
          <a:prstGeom prst="rect">
            <a:avLst/>
          </a:prstGeom>
        </p:spPr>
      </p:pic>
      <p:sp>
        <p:nvSpPr>
          <p:cNvPr id="13" name="Rectangle 12"/>
          <p:cNvSpPr/>
          <p:nvPr/>
        </p:nvSpPr>
        <p:spPr>
          <a:xfrm>
            <a:off x="684260" y="5648919"/>
            <a:ext cx="1822979" cy="353034"/>
          </a:xfrm>
          <a:prstGeom prst="rect">
            <a:avLst/>
          </a:prstGeom>
        </p:spPr>
        <p:txBody>
          <a:bodyPr wrap="none" lIns="75301" tIns="37650" rIns="75301" bIns="37650">
            <a:spAutoFit/>
          </a:bodyPr>
          <a:lstStyle/>
          <a:p>
            <a:r>
              <a:rPr lang="en-US" dirty="0" smtClean="0">
                <a:hlinkClick r:id="rId9"/>
              </a:rPr>
              <a:t>Genesys breakout</a:t>
            </a:r>
            <a:endParaRPr lang="en-US" dirty="0"/>
          </a:p>
        </p:txBody>
      </p:sp>
      <p:pic>
        <p:nvPicPr>
          <p:cNvPr id="14" name="Picture 13" descr="IMG_0021.JP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7039766" y="3787304"/>
            <a:ext cx="4191284" cy="2188129"/>
          </a:xfrm>
          <a:prstGeom prst="rect">
            <a:avLst/>
          </a:prstGeom>
        </p:spPr>
      </p:pic>
      <p:sp>
        <p:nvSpPr>
          <p:cNvPr id="15" name="Rectangle 14"/>
          <p:cNvSpPr/>
          <p:nvPr/>
        </p:nvSpPr>
        <p:spPr>
          <a:xfrm>
            <a:off x="7980749" y="5657845"/>
            <a:ext cx="1545211" cy="353034"/>
          </a:xfrm>
          <a:prstGeom prst="rect">
            <a:avLst/>
          </a:prstGeom>
        </p:spPr>
        <p:txBody>
          <a:bodyPr wrap="none" lIns="75301" tIns="37650" rIns="75301" bIns="37650">
            <a:spAutoFit/>
          </a:bodyPr>
          <a:lstStyle/>
          <a:p>
            <a:r>
              <a:rPr lang="en-US" dirty="0" smtClean="0">
                <a:solidFill>
                  <a:schemeClr val="bg1"/>
                </a:solidFill>
              </a:rPr>
              <a:t>Genesys booth</a:t>
            </a:r>
            <a:endParaRPr lang="en-US" dirty="0">
              <a:solidFill>
                <a:schemeClr val="bg1"/>
              </a:solidFill>
            </a:endParaRPr>
          </a:p>
        </p:txBody>
      </p:sp>
      <p:sp>
        <p:nvSpPr>
          <p:cNvPr id="5" name="Rectangle 4"/>
          <p:cNvSpPr/>
          <p:nvPr/>
        </p:nvSpPr>
        <p:spPr>
          <a:xfrm>
            <a:off x="383156" y="214624"/>
            <a:ext cx="10057027" cy="563231"/>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nSpc>
                <a:spcPct val="90000"/>
              </a:lnSpc>
            </a:pPr>
            <a:r>
              <a:rPr lang="en-US" sz="3600" b="1" dirty="0">
                <a:solidFill>
                  <a:schemeClr val="bg1"/>
                </a:solidFill>
                <a:latin typeface="+mj-lt"/>
                <a:ea typeface="ＭＳ Ｐゴシック" pitchFamily="123" charset="-128"/>
                <a:cs typeface="Tahoma" pitchFamily="34" charset="0"/>
              </a:rPr>
              <a:t>Microsoft Ignite – </a:t>
            </a:r>
            <a:r>
              <a:rPr lang="en-US" sz="3600" b="1" dirty="0" smtClean="0">
                <a:solidFill>
                  <a:schemeClr val="bg1"/>
                </a:solidFill>
                <a:latin typeface="+mj-lt"/>
                <a:ea typeface="ＭＳ Ｐゴシック" pitchFamily="123" charset="-128"/>
                <a:cs typeface="Tahoma" pitchFamily="34" charset="0"/>
              </a:rPr>
              <a:t>Chicago 4-8 mayo, </a:t>
            </a:r>
            <a:r>
              <a:rPr lang="en-US" sz="3600" b="1" dirty="0">
                <a:solidFill>
                  <a:schemeClr val="bg1"/>
                </a:solidFill>
                <a:latin typeface="+mj-lt"/>
                <a:ea typeface="ＭＳ Ｐゴシック" pitchFamily="123" charset="-128"/>
                <a:cs typeface="Tahoma" pitchFamily="34" charset="0"/>
              </a:rPr>
              <a:t>2015</a:t>
            </a:r>
          </a:p>
        </p:txBody>
      </p:sp>
    </p:spTree>
    <p:extLst>
      <p:ext uri="{BB962C8B-B14F-4D97-AF65-F5344CB8AC3E}">
        <p14:creationId xmlns:p14="http://schemas.microsoft.com/office/powerpoint/2010/main" val="3982109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100000">
                <p:cTn id="12" fill="hold" display="0">
                  <p:stCondLst>
                    <p:cond delay="indefinite"/>
                  </p:stCondLst>
                </p:cTn>
                <p:tgtEl>
                  <p:spTgt spid="10"/>
                </p:tgtEl>
              </p:cMediaNode>
            </p:video>
            <p:video fullScrn="1">
              <p:cMediaNode vol="100000">
                <p:cTn id="13"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3" y="186701"/>
            <a:ext cx="4419600" cy="791497"/>
          </a:xfrm>
          <a:noFill/>
          <a:ln w="9525">
            <a:noFill/>
            <a:miter lim="800000"/>
            <a:headEnd/>
            <a:tailEnd/>
          </a:ln>
        </p:spPr>
        <p:txBody>
          <a:bodyPr vert="horz" wrap="none" lIns="91440" tIns="45720" rIns="91440" bIns="45720" numCol="1" anchor="ctr" anchorCtr="0" compatLnSpc="1">
            <a:prstTxWarp prst="textNoShape">
              <a:avLst/>
            </a:prstTxWarp>
            <a:normAutofit/>
          </a:bodyPr>
          <a:lstStyle/>
          <a:p>
            <a:r>
              <a:rPr lang="en-GB" sz="3600" b="1" dirty="0" err="1" smtClean="0">
                <a:solidFill>
                  <a:schemeClr val="tx1"/>
                </a:solidFill>
                <a:latin typeface="+mj-lt"/>
                <a:ea typeface="ＭＳ Ｐゴシック" pitchFamily="123" charset="-128"/>
                <a:cs typeface="Tahoma" pitchFamily="34" charset="0"/>
              </a:rPr>
              <a:t>Alianza</a:t>
            </a:r>
            <a:r>
              <a:rPr lang="en-GB" sz="3600" b="1" dirty="0" smtClean="0">
                <a:solidFill>
                  <a:schemeClr val="tx1"/>
                </a:solidFill>
                <a:latin typeface="+mj-lt"/>
                <a:ea typeface="ＭＳ Ｐゴシック" pitchFamily="123" charset="-128"/>
                <a:cs typeface="Tahoma" pitchFamily="34" charset="0"/>
              </a:rPr>
              <a:t> </a:t>
            </a:r>
            <a:r>
              <a:rPr lang="en-GB" sz="3600" b="1" dirty="0" err="1" smtClean="0">
                <a:solidFill>
                  <a:schemeClr val="tx1"/>
                </a:solidFill>
                <a:latin typeface="+mj-lt"/>
                <a:ea typeface="ＭＳ Ｐゴシック" pitchFamily="123" charset="-128"/>
                <a:cs typeface="Tahoma" pitchFamily="34" charset="0"/>
              </a:rPr>
              <a:t>estratégica</a:t>
            </a:r>
            <a:endParaRPr lang="en-US" sz="3600" b="1" dirty="0">
              <a:solidFill>
                <a:schemeClr val="tx1"/>
              </a:solidFill>
              <a:latin typeface="+mj-lt"/>
              <a:ea typeface="ＭＳ Ｐゴシック" pitchFamily="123" charset="-128"/>
              <a:cs typeface="Tahoma" pitchFamily="34" charset="0"/>
            </a:endParaRPr>
          </a:p>
        </p:txBody>
      </p:sp>
      <p:sp>
        <p:nvSpPr>
          <p:cNvPr id="3" name="Content Placeholder 2"/>
          <p:cNvSpPr>
            <a:spLocks noGrp="1"/>
          </p:cNvSpPr>
          <p:nvPr>
            <p:ph type="subTitle" idx="1"/>
          </p:nvPr>
        </p:nvSpPr>
        <p:spPr>
          <a:xfrm>
            <a:off x="216195" y="1815787"/>
            <a:ext cx="10809768" cy="1655762"/>
          </a:xfrm>
        </p:spPr>
        <p:txBody>
          <a:bodyPr>
            <a:noAutofit/>
          </a:bodyPr>
          <a:lstStyle/>
          <a:p>
            <a:pPr marL="233195" lvl="1" indent="-233195" algn="l">
              <a:lnSpc>
                <a:spcPct val="100000"/>
              </a:lnSpc>
              <a:spcBef>
                <a:spcPts val="1224"/>
              </a:spcBef>
              <a:buSzPct val="100000"/>
              <a:defRPr/>
            </a:pPr>
            <a:r>
              <a:rPr lang="en-US" sz="2800" dirty="0"/>
              <a:t>Microsoft </a:t>
            </a:r>
            <a:r>
              <a:rPr lang="en-US" sz="2800" dirty="0" smtClean="0"/>
              <a:t>partner </a:t>
            </a:r>
            <a:r>
              <a:rPr lang="en-US" sz="2800" dirty="0" err="1" smtClean="0"/>
              <a:t>estratégico</a:t>
            </a:r>
            <a:r>
              <a:rPr lang="en-US" sz="2800" dirty="0" smtClean="0"/>
              <a:t>: </a:t>
            </a:r>
            <a:r>
              <a:rPr lang="en-US" sz="2800" dirty="0" err="1" smtClean="0"/>
              <a:t>tecnología</a:t>
            </a:r>
            <a:r>
              <a:rPr lang="en-US" sz="2800" dirty="0" smtClean="0"/>
              <a:t>, </a:t>
            </a:r>
            <a:r>
              <a:rPr lang="en-US" sz="2800" dirty="0"/>
              <a:t>CRM &amp; UC</a:t>
            </a:r>
          </a:p>
          <a:p>
            <a:pPr marL="233195" lvl="1" indent="-233195" algn="l">
              <a:lnSpc>
                <a:spcPct val="100000"/>
              </a:lnSpc>
              <a:spcBef>
                <a:spcPts val="1224"/>
              </a:spcBef>
              <a:buSzPct val="100000"/>
              <a:defRPr/>
            </a:pPr>
            <a:r>
              <a:rPr lang="en-US" sz="2800" dirty="0" err="1" smtClean="0"/>
              <a:t>Aplicación</a:t>
            </a:r>
            <a:r>
              <a:rPr lang="en-US" sz="2800" dirty="0" smtClean="0"/>
              <a:t> Contact Center Qualified </a:t>
            </a:r>
            <a:r>
              <a:rPr lang="en-US" sz="2800" dirty="0"/>
              <a:t>Lync </a:t>
            </a:r>
            <a:r>
              <a:rPr lang="en-US" sz="2800" dirty="0" smtClean="0"/>
              <a:t>2010 &amp; 2013 </a:t>
            </a:r>
          </a:p>
          <a:p>
            <a:pPr marL="233195" lvl="1" indent="-233195" algn="l">
              <a:lnSpc>
                <a:spcPct val="100000"/>
              </a:lnSpc>
              <a:spcBef>
                <a:spcPts val="1224"/>
              </a:spcBef>
              <a:buSzPct val="100000"/>
              <a:defRPr/>
            </a:pPr>
            <a:r>
              <a:rPr lang="en-US" sz="2800" dirty="0" smtClean="0"/>
              <a:t>Genesys 1</a:t>
            </a:r>
            <a:r>
              <a:rPr lang="en-US" sz="2800" baseline="30000" dirty="0" smtClean="0"/>
              <a:t>st</a:t>
            </a:r>
            <a:r>
              <a:rPr lang="en-US" sz="2800" dirty="0" smtClean="0"/>
              <a:t> </a:t>
            </a:r>
            <a:r>
              <a:rPr lang="en-US" sz="2800" dirty="0" err="1" smtClean="0"/>
              <a:t>fabricante</a:t>
            </a:r>
            <a:r>
              <a:rPr lang="en-US" sz="2800" dirty="0" smtClean="0"/>
              <a:t> </a:t>
            </a:r>
            <a:r>
              <a:rPr lang="en-US" sz="2800" i="1" dirty="0" smtClean="0"/>
              <a:t>enterprise-grade</a:t>
            </a:r>
            <a:r>
              <a:rPr lang="en-US" sz="2800" dirty="0" smtClean="0"/>
              <a:t> </a:t>
            </a:r>
            <a:r>
              <a:rPr lang="en-US" sz="2800" dirty="0" err="1" smtClean="0"/>
              <a:t>que</a:t>
            </a:r>
            <a:r>
              <a:rPr lang="en-US" sz="2800" dirty="0" smtClean="0"/>
              <a:t> </a:t>
            </a:r>
            <a:r>
              <a:rPr lang="en-US" sz="2800" dirty="0" err="1" smtClean="0"/>
              <a:t>soporta</a:t>
            </a:r>
            <a:r>
              <a:rPr lang="en-US" sz="2800" dirty="0" smtClean="0"/>
              <a:t> Skype for Business</a:t>
            </a:r>
          </a:p>
        </p:txBody>
      </p:sp>
      <p:pic>
        <p:nvPicPr>
          <p:cNvPr id="5" name="Picture 4" descr="Genesy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41" y="4291311"/>
            <a:ext cx="5045217" cy="1041444"/>
          </a:xfrm>
          <a:prstGeom prst="rect">
            <a:avLst/>
          </a:prstGeom>
        </p:spPr>
      </p:pic>
      <p:pic>
        <p:nvPicPr>
          <p:cNvPr id="1026" name="Picture 2" descr="http://www.google.fr/url?source=imglanding&amp;ct=img&amp;q=http://www.micarmenia.am/Images/partner1.jpg&amp;sa=X&amp;ei=NUFBVZ7ZHdKpogS5gIGQDg&amp;ved=0CAkQ8wc&amp;usg=AFQjCNGyDbO9Q9KW5W1yIIXvkPAIk25m3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475" y="4360650"/>
            <a:ext cx="5173363" cy="902767"/>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06876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txBox="1">
            <a:spLocks/>
          </p:cNvSpPr>
          <p:nvPr/>
        </p:nvSpPr>
        <p:spPr>
          <a:xfrm>
            <a:off x="610555" y="1340407"/>
            <a:ext cx="9054440" cy="4069833"/>
          </a:xfrm>
          <a:prstGeom prst="rect">
            <a:avLst/>
          </a:prstGeom>
        </p:spPr>
        <p:txBody>
          <a:bodyPr/>
          <a:lst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28600" lvl="1" indent="-228600">
              <a:lnSpc>
                <a:spcPct val="100000"/>
              </a:lnSpc>
              <a:spcBef>
                <a:spcPts val="1200"/>
              </a:spcBef>
              <a:buSzPct val="100000"/>
              <a:tabLst>
                <a:tab pos="7605713" algn="l"/>
              </a:tabLst>
              <a:defRPr/>
            </a:pPr>
            <a:r>
              <a:rPr lang="en-US" sz="2300" dirty="0" smtClean="0">
                <a:solidFill>
                  <a:srgbClr val="000000"/>
                </a:solidFill>
              </a:rPr>
              <a:t>$800M+ </a:t>
            </a:r>
            <a:r>
              <a:rPr lang="en-US" sz="2300" dirty="0" err="1" smtClean="0">
                <a:solidFill>
                  <a:srgbClr val="000000"/>
                </a:solidFill>
              </a:rPr>
              <a:t>facturación</a:t>
            </a:r>
            <a:r>
              <a:rPr lang="en-US" sz="2300" dirty="0" smtClean="0">
                <a:solidFill>
                  <a:srgbClr val="000000"/>
                </a:solidFill>
              </a:rPr>
              <a:t> con $160M+ </a:t>
            </a:r>
            <a:r>
              <a:rPr lang="en-US" sz="2300" dirty="0" err="1" smtClean="0">
                <a:solidFill>
                  <a:srgbClr val="000000"/>
                </a:solidFill>
              </a:rPr>
              <a:t>en</a:t>
            </a:r>
            <a:r>
              <a:rPr lang="en-US" sz="2300" dirty="0" smtClean="0">
                <a:solidFill>
                  <a:srgbClr val="000000"/>
                </a:solidFill>
              </a:rPr>
              <a:t> cloud</a:t>
            </a:r>
          </a:p>
          <a:p>
            <a:pPr marL="228600" lvl="1" indent="-228600">
              <a:lnSpc>
                <a:spcPct val="100000"/>
              </a:lnSpc>
              <a:spcBef>
                <a:spcPts val="1200"/>
              </a:spcBef>
              <a:buSzPct val="100000"/>
              <a:tabLst>
                <a:tab pos="7605713" algn="l"/>
              </a:tabLst>
              <a:defRPr/>
            </a:pPr>
            <a:r>
              <a:rPr lang="en-US" sz="2300" dirty="0" smtClean="0">
                <a:solidFill>
                  <a:srgbClr val="000000"/>
                </a:solidFill>
              </a:rPr>
              <a:t>Entre </a:t>
            </a:r>
            <a:r>
              <a:rPr lang="en-US" sz="2300" dirty="0" err="1" smtClean="0">
                <a:solidFill>
                  <a:srgbClr val="000000"/>
                </a:solidFill>
              </a:rPr>
              <a:t>las</a:t>
            </a:r>
            <a:r>
              <a:rPr lang="en-US" sz="2300" dirty="0" smtClean="0">
                <a:solidFill>
                  <a:srgbClr val="000000"/>
                </a:solidFill>
              </a:rPr>
              <a:t> 50 </a:t>
            </a:r>
            <a:r>
              <a:rPr lang="en-US" sz="2300" dirty="0" err="1" smtClean="0">
                <a:solidFill>
                  <a:srgbClr val="000000"/>
                </a:solidFill>
              </a:rPr>
              <a:t>mayores</a:t>
            </a:r>
            <a:r>
              <a:rPr lang="en-US" sz="2300" dirty="0" smtClean="0">
                <a:solidFill>
                  <a:srgbClr val="000000"/>
                </a:solidFill>
              </a:rPr>
              <a:t> </a:t>
            </a:r>
            <a:r>
              <a:rPr lang="en-US" sz="2300" dirty="0" err="1" smtClean="0">
                <a:solidFill>
                  <a:srgbClr val="000000"/>
                </a:solidFill>
              </a:rPr>
              <a:t>empresas</a:t>
            </a:r>
            <a:r>
              <a:rPr lang="en-US" sz="2300" dirty="0" smtClean="0">
                <a:solidFill>
                  <a:srgbClr val="000000"/>
                </a:solidFill>
              </a:rPr>
              <a:t> de software del </a:t>
            </a:r>
            <a:r>
              <a:rPr lang="en-US" sz="2300" dirty="0" err="1" smtClean="0">
                <a:solidFill>
                  <a:srgbClr val="000000"/>
                </a:solidFill>
              </a:rPr>
              <a:t>mundo</a:t>
            </a:r>
            <a:endParaRPr lang="en-US" sz="2300" dirty="0" smtClean="0">
              <a:solidFill>
                <a:srgbClr val="000000"/>
              </a:solidFill>
            </a:endParaRPr>
          </a:p>
          <a:p>
            <a:pPr marL="228600" lvl="1" indent="-228600">
              <a:lnSpc>
                <a:spcPct val="100000"/>
              </a:lnSpc>
              <a:spcBef>
                <a:spcPts val="1200"/>
              </a:spcBef>
              <a:buSzPct val="100000"/>
              <a:tabLst>
                <a:tab pos="7605713" algn="l"/>
              </a:tabLst>
              <a:defRPr/>
            </a:pPr>
            <a:r>
              <a:rPr lang="en-US" sz="2300" dirty="0" err="1" smtClean="0">
                <a:solidFill>
                  <a:srgbClr val="000000"/>
                </a:solidFill>
              </a:rPr>
              <a:t>Más</a:t>
            </a:r>
            <a:r>
              <a:rPr lang="en-US" sz="2300" dirty="0" smtClean="0">
                <a:solidFill>
                  <a:srgbClr val="000000"/>
                </a:solidFill>
              </a:rPr>
              <a:t> de 20 </a:t>
            </a:r>
            <a:r>
              <a:rPr lang="en-US" sz="2300" dirty="0" err="1" smtClean="0">
                <a:solidFill>
                  <a:srgbClr val="000000"/>
                </a:solidFill>
              </a:rPr>
              <a:t>años</a:t>
            </a:r>
            <a:r>
              <a:rPr lang="en-US" sz="2300" dirty="0" smtClean="0">
                <a:solidFill>
                  <a:srgbClr val="000000"/>
                </a:solidFill>
              </a:rPr>
              <a:t> de </a:t>
            </a:r>
            <a:r>
              <a:rPr lang="en-US" sz="2300" dirty="0" err="1" smtClean="0">
                <a:solidFill>
                  <a:srgbClr val="000000"/>
                </a:solidFill>
              </a:rPr>
              <a:t>experiencia</a:t>
            </a:r>
            <a:r>
              <a:rPr lang="en-US" sz="2300" dirty="0" smtClean="0">
                <a:solidFill>
                  <a:srgbClr val="000000"/>
                </a:solidFill>
              </a:rPr>
              <a:t>; 14 </a:t>
            </a:r>
            <a:r>
              <a:rPr lang="en-US" sz="2300" dirty="0" err="1" smtClean="0">
                <a:solidFill>
                  <a:srgbClr val="000000"/>
                </a:solidFill>
              </a:rPr>
              <a:t>en</a:t>
            </a:r>
            <a:r>
              <a:rPr lang="en-US" sz="2300" dirty="0" smtClean="0">
                <a:solidFill>
                  <a:srgbClr val="000000"/>
                </a:solidFill>
              </a:rPr>
              <a:t> cloud</a:t>
            </a:r>
          </a:p>
          <a:p>
            <a:pPr marL="228600" lvl="1" indent="-228600">
              <a:lnSpc>
                <a:spcPct val="100000"/>
              </a:lnSpc>
              <a:spcBef>
                <a:spcPts val="1200"/>
              </a:spcBef>
              <a:buSzPct val="100000"/>
              <a:tabLst>
                <a:tab pos="7605713" algn="l"/>
              </a:tabLst>
              <a:defRPr/>
            </a:pPr>
            <a:r>
              <a:rPr lang="en-US" sz="2300" dirty="0" err="1" smtClean="0">
                <a:solidFill>
                  <a:srgbClr val="000000"/>
                </a:solidFill>
              </a:rPr>
              <a:t>Solución</a:t>
            </a:r>
            <a:r>
              <a:rPr lang="en-US" sz="2300" dirty="0" smtClean="0">
                <a:solidFill>
                  <a:srgbClr val="000000"/>
                </a:solidFill>
              </a:rPr>
              <a:t> CX </a:t>
            </a:r>
            <a:r>
              <a:rPr lang="en-US" sz="2300" dirty="0" err="1" smtClean="0">
                <a:solidFill>
                  <a:srgbClr val="000000"/>
                </a:solidFill>
              </a:rPr>
              <a:t>líder</a:t>
            </a:r>
            <a:r>
              <a:rPr lang="en-US" sz="2300" dirty="0" smtClean="0">
                <a:solidFill>
                  <a:srgbClr val="000000"/>
                </a:solidFill>
              </a:rPr>
              <a:t> </a:t>
            </a:r>
            <a:r>
              <a:rPr lang="en-US" sz="2300" dirty="0" err="1" smtClean="0">
                <a:solidFill>
                  <a:srgbClr val="000000"/>
                </a:solidFill>
              </a:rPr>
              <a:t>reconocida</a:t>
            </a:r>
            <a:r>
              <a:rPr lang="en-US" sz="2300" dirty="0" smtClean="0">
                <a:solidFill>
                  <a:srgbClr val="000000"/>
                </a:solidFill>
              </a:rPr>
              <a:t> </a:t>
            </a:r>
            <a:r>
              <a:rPr lang="en-US" sz="2300" dirty="0" err="1" smtClean="0">
                <a:solidFill>
                  <a:srgbClr val="000000"/>
                </a:solidFill>
              </a:rPr>
              <a:t>por</a:t>
            </a:r>
            <a:r>
              <a:rPr lang="en-US" sz="2300" dirty="0" smtClean="0">
                <a:solidFill>
                  <a:srgbClr val="000000"/>
                </a:solidFill>
              </a:rPr>
              <a:t> </a:t>
            </a:r>
            <a:r>
              <a:rPr lang="en-US" sz="2300" dirty="0" err="1" smtClean="0">
                <a:solidFill>
                  <a:srgbClr val="000000"/>
                </a:solidFill>
              </a:rPr>
              <a:t>analistas</a:t>
            </a:r>
            <a:r>
              <a:rPr lang="en-US" sz="2300" dirty="0" smtClean="0">
                <a:solidFill>
                  <a:srgbClr val="000000"/>
                </a:solidFill>
              </a:rPr>
              <a:t> con la </a:t>
            </a:r>
            <a:r>
              <a:rPr lang="en-US" sz="2300" dirty="0" err="1" smtClean="0">
                <a:solidFill>
                  <a:srgbClr val="000000"/>
                </a:solidFill>
              </a:rPr>
              <a:t>plataforma</a:t>
            </a:r>
            <a:r>
              <a:rPr lang="en-US" sz="2300" dirty="0" smtClean="0">
                <a:solidFill>
                  <a:srgbClr val="000000"/>
                </a:solidFill>
              </a:rPr>
              <a:t> </a:t>
            </a:r>
            <a:br>
              <a:rPr lang="en-US" sz="2300" dirty="0" smtClean="0">
                <a:solidFill>
                  <a:srgbClr val="000000"/>
                </a:solidFill>
              </a:rPr>
            </a:br>
            <a:r>
              <a:rPr lang="en-US" sz="2300" dirty="0" err="1" smtClean="0">
                <a:solidFill>
                  <a:srgbClr val="000000"/>
                </a:solidFill>
              </a:rPr>
              <a:t>más</a:t>
            </a:r>
            <a:r>
              <a:rPr lang="en-US" sz="2300" dirty="0" smtClean="0">
                <a:solidFill>
                  <a:srgbClr val="000000"/>
                </a:solidFill>
              </a:rPr>
              <a:t> </a:t>
            </a:r>
            <a:r>
              <a:rPr lang="en-US" sz="2300" dirty="0" err="1" smtClean="0">
                <a:solidFill>
                  <a:srgbClr val="000000"/>
                </a:solidFill>
              </a:rPr>
              <a:t>amplia</a:t>
            </a:r>
            <a:r>
              <a:rPr lang="en-US" sz="2300" dirty="0" smtClean="0">
                <a:solidFill>
                  <a:srgbClr val="000000"/>
                </a:solidFill>
              </a:rPr>
              <a:t> e </a:t>
            </a:r>
            <a:r>
              <a:rPr lang="en-US" sz="2300" dirty="0" err="1" smtClean="0">
                <a:solidFill>
                  <a:srgbClr val="000000"/>
                </a:solidFill>
              </a:rPr>
              <a:t>integrada</a:t>
            </a:r>
            <a:r>
              <a:rPr lang="en-US" sz="2300" dirty="0" smtClean="0">
                <a:solidFill>
                  <a:srgbClr val="000000"/>
                </a:solidFill>
              </a:rPr>
              <a:t> del </a:t>
            </a:r>
            <a:r>
              <a:rPr lang="en-US" sz="2300" dirty="0" err="1" smtClean="0">
                <a:solidFill>
                  <a:srgbClr val="000000"/>
                </a:solidFill>
              </a:rPr>
              <a:t>mercado</a:t>
            </a:r>
            <a:endParaRPr lang="en-US" sz="2300" dirty="0" smtClean="0">
              <a:solidFill>
                <a:srgbClr val="000000"/>
              </a:solidFill>
            </a:endParaRPr>
          </a:p>
          <a:p>
            <a:pPr marL="228600" lvl="1" indent="-228600">
              <a:lnSpc>
                <a:spcPct val="100000"/>
              </a:lnSpc>
              <a:spcBef>
                <a:spcPts val="1200"/>
              </a:spcBef>
              <a:buSzPct val="100000"/>
              <a:defRPr/>
            </a:pPr>
            <a:r>
              <a:rPr lang="en-US" sz="2300" dirty="0" smtClean="0">
                <a:solidFill>
                  <a:srgbClr val="000000"/>
                </a:solidFill>
              </a:rPr>
              <a:t>2,500+ </a:t>
            </a:r>
            <a:r>
              <a:rPr lang="en-US" sz="2300" dirty="0" err="1" smtClean="0">
                <a:solidFill>
                  <a:srgbClr val="000000"/>
                </a:solidFill>
              </a:rPr>
              <a:t>empleados</a:t>
            </a:r>
            <a:endParaRPr lang="en-US" sz="2300" dirty="0" smtClean="0">
              <a:solidFill>
                <a:srgbClr val="000000"/>
              </a:solidFill>
            </a:endParaRPr>
          </a:p>
          <a:p>
            <a:pPr marL="228600" lvl="1" indent="-228600">
              <a:lnSpc>
                <a:spcPct val="100000"/>
              </a:lnSpc>
              <a:spcBef>
                <a:spcPts val="1200"/>
              </a:spcBef>
              <a:buSzPct val="100000"/>
              <a:defRPr/>
            </a:pPr>
            <a:r>
              <a:rPr lang="en-US" sz="2300" dirty="0" smtClean="0">
                <a:solidFill>
                  <a:srgbClr val="000000"/>
                </a:solidFill>
              </a:rPr>
              <a:t>4,600+ </a:t>
            </a:r>
            <a:r>
              <a:rPr lang="en-US" sz="2300" dirty="0" err="1" smtClean="0">
                <a:solidFill>
                  <a:srgbClr val="000000"/>
                </a:solidFill>
              </a:rPr>
              <a:t>clientes</a:t>
            </a:r>
            <a:r>
              <a:rPr lang="en-US" sz="2300" dirty="0" smtClean="0">
                <a:solidFill>
                  <a:srgbClr val="000000"/>
                </a:solidFill>
              </a:rPr>
              <a:t> </a:t>
            </a:r>
            <a:r>
              <a:rPr lang="en-US" sz="2300" dirty="0" err="1" smtClean="0">
                <a:solidFill>
                  <a:srgbClr val="000000"/>
                </a:solidFill>
              </a:rPr>
              <a:t>en</a:t>
            </a:r>
            <a:r>
              <a:rPr lang="en-US" sz="2300" dirty="0" smtClean="0">
                <a:solidFill>
                  <a:srgbClr val="000000"/>
                </a:solidFill>
              </a:rPr>
              <a:t> 80 </a:t>
            </a:r>
            <a:r>
              <a:rPr lang="en-US" sz="2300" dirty="0" err="1" smtClean="0">
                <a:solidFill>
                  <a:srgbClr val="000000"/>
                </a:solidFill>
              </a:rPr>
              <a:t>países</a:t>
            </a:r>
            <a:endParaRPr lang="en-US" sz="2300" dirty="0" smtClean="0">
              <a:solidFill>
                <a:srgbClr val="000000"/>
              </a:solidFill>
            </a:endParaRPr>
          </a:p>
          <a:p>
            <a:pPr marL="228600" lvl="1" indent="-228600">
              <a:lnSpc>
                <a:spcPct val="100000"/>
              </a:lnSpc>
              <a:spcBef>
                <a:spcPts val="1200"/>
              </a:spcBef>
              <a:buSzPct val="100000"/>
              <a:defRPr/>
            </a:pPr>
            <a:r>
              <a:rPr lang="en-US" sz="2300" kern="0" dirty="0" err="1" smtClean="0">
                <a:solidFill>
                  <a:srgbClr val="000000"/>
                </a:solidFill>
              </a:rPr>
              <a:t>Más</a:t>
            </a:r>
            <a:r>
              <a:rPr lang="en-US" sz="2300" kern="0" dirty="0" smtClean="0">
                <a:solidFill>
                  <a:srgbClr val="000000"/>
                </a:solidFill>
              </a:rPr>
              <a:t> del 40</a:t>
            </a:r>
            <a:r>
              <a:rPr lang="en-US" sz="2300" kern="0" dirty="0">
                <a:solidFill>
                  <a:srgbClr val="000000"/>
                </a:solidFill>
              </a:rPr>
              <a:t>% </a:t>
            </a:r>
            <a:r>
              <a:rPr lang="en-US" sz="2300" kern="0" dirty="0" smtClean="0">
                <a:solidFill>
                  <a:srgbClr val="000000"/>
                </a:solidFill>
              </a:rPr>
              <a:t>de </a:t>
            </a:r>
            <a:r>
              <a:rPr lang="en-US" sz="2300" kern="0" dirty="0">
                <a:solidFill>
                  <a:srgbClr val="000000"/>
                </a:solidFill>
              </a:rPr>
              <a:t>Global 500 </a:t>
            </a:r>
            <a:r>
              <a:rPr lang="en-US" sz="2300" kern="0" dirty="0" err="1" smtClean="0">
                <a:solidFill>
                  <a:srgbClr val="000000"/>
                </a:solidFill>
              </a:rPr>
              <a:t>utilizan</a:t>
            </a:r>
            <a:r>
              <a:rPr lang="en-US" sz="2300" kern="0" dirty="0" smtClean="0">
                <a:solidFill>
                  <a:srgbClr val="000000"/>
                </a:solidFill>
              </a:rPr>
              <a:t> </a:t>
            </a:r>
            <a:r>
              <a:rPr lang="en-US" sz="2300" kern="0" dirty="0">
                <a:solidFill>
                  <a:srgbClr val="000000"/>
                </a:solidFill>
              </a:rPr>
              <a:t>Genesys</a:t>
            </a:r>
          </a:p>
          <a:p>
            <a:pPr marL="228600" lvl="1" indent="-228600">
              <a:lnSpc>
                <a:spcPct val="100000"/>
              </a:lnSpc>
              <a:spcBef>
                <a:spcPts val="1200"/>
              </a:spcBef>
              <a:buSzPct val="100000"/>
              <a:defRPr/>
            </a:pPr>
            <a:r>
              <a:rPr lang="en-US" sz="2300" dirty="0" smtClean="0">
                <a:solidFill>
                  <a:srgbClr val="000000"/>
                </a:solidFill>
              </a:rPr>
              <a:t>Soporte de 100+ </a:t>
            </a:r>
            <a:r>
              <a:rPr lang="en-US" sz="2300" dirty="0" err="1" smtClean="0">
                <a:solidFill>
                  <a:srgbClr val="000000"/>
                </a:solidFill>
              </a:rPr>
              <a:t>millones</a:t>
            </a:r>
            <a:r>
              <a:rPr lang="en-US" sz="2300" dirty="0" smtClean="0">
                <a:solidFill>
                  <a:srgbClr val="000000"/>
                </a:solidFill>
              </a:rPr>
              <a:t> de </a:t>
            </a:r>
            <a:r>
              <a:rPr lang="en-US" sz="2300" dirty="0" err="1" smtClean="0">
                <a:solidFill>
                  <a:srgbClr val="000000"/>
                </a:solidFill>
              </a:rPr>
              <a:t>interacciones</a:t>
            </a:r>
            <a:r>
              <a:rPr lang="en-US" sz="2300" dirty="0" smtClean="0">
                <a:solidFill>
                  <a:srgbClr val="000000"/>
                </a:solidFill>
              </a:rPr>
              <a:t> </a:t>
            </a:r>
            <a:r>
              <a:rPr lang="en-US" sz="2300" dirty="0" err="1" smtClean="0">
                <a:solidFill>
                  <a:srgbClr val="000000"/>
                </a:solidFill>
              </a:rPr>
              <a:t>diarias</a:t>
            </a:r>
            <a:endParaRPr lang="en-US" sz="2300" dirty="0" smtClean="0">
              <a:solidFill>
                <a:srgbClr val="000000"/>
              </a:solidFill>
            </a:endParaRPr>
          </a:p>
          <a:p>
            <a:pPr marL="228600" lvl="1" indent="-228600">
              <a:lnSpc>
                <a:spcPct val="100000"/>
              </a:lnSpc>
              <a:spcBef>
                <a:spcPts val="1200"/>
              </a:spcBef>
              <a:buSzPct val="100000"/>
              <a:defRPr/>
            </a:pPr>
            <a:r>
              <a:rPr lang="en-US" sz="2300" dirty="0" smtClean="0">
                <a:solidFill>
                  <a:srgbClr val="0042AC"/>
                </a:solidFill>
              </a:rPr>
              <a:t>Partner </a:t>
            </a:r>
            <a:r>
              <a:rPr lang="en-US" sz="2300" dirty="0" err="1" smtClean="0">
                <a:solidFill>
                  <a:srgbClr val="0042AC"/>
                </a:solidFill>
              </a:rPr>
              <a:t>estratégico</a:t>
            </a:r>
            <a:r>
              <a:rPr lang="en-US" sz="2300" dirty="0" smtClean="0">
                <a:solidFill>
                  <a:srgbClr val="0042AC"/>
                </a:solidFill>
              </a:rPr>
              <a:t> de Microsoft: </a:t>
            </a:r>
            <a:r>
              <a:rPr lang="en-US" sz="2300" dirty="0" err="1" smtClean="0">
                <a:solidFill>
                  <a:srgbClr val="0042AC"/>
                </a:solidFill>
              </a:rPr>
              <a:t>tecnología</a:t>
            </a:r>
            <a:r>
              <a:rPr lang="en-US" sz="2300" dirty="0" smtClean="0">
                <a:solidFill>
                  <a:srgbClr val="0042AC"/>
                </a:solidFill>
              </a:rPr>
              <a:t>, CRM &amp; UC</a:t>
            </a:r>
          </a:p>
          <a:p>
            <a:pPr marL="228600" lvl="1" indent="-228600">
              <a:lnSpc>
                <a:spcPct val="100000"/>
              </a:lnSpc>
              <a:spcBef>
                <a:spcPts val="1200"/>
              </a:spcBef>
              <a:buSzPct val="100000"/>
              <a:defRPr/>
            </a:pPr>
            <a:r>
              <a:rPr lang="en-US" sz="2300" dirty="0" err="1" smtClean="0">
                <a:solidFill>
                  <a:srgbClr val="0042AC"/>
                </a:solidFill>
              </a:rPr>
              <a:t>Aplicación</a:t>
            </a:r>
            <a:r>
              <a:rPr lang="en-US" sz="2300" dirty="0" smtClean="0">
                <a:solidFill>
                  <a:srgbClr val="0042AC"/>
                </a:solidFill>
              </a:rPr>
              <a:t> Contact Center Qualified Lync </a:t>
            </a:r>
            <a:r>
              <a:rPr lang="en-US" sz="2300" dirty="0" err="1" smtClean="0">
                <a:solidFill>
                  <a:srgbClr val="0042AC"/>
                </a:solidFill>
              </a:rPr>
              <a:t>desde</a:t>
            </a:r>
            <a:r>
              <a:rPr lang="en-US" sz="2300" dirty="0" smtClean="0">
                <a:solidFill>
                  <a:srgbClr val="0042AC"/>
                </a:solidFill>
              </a:rPr>
              <a:t> 2012</a:t>
            </a:r>
          </a:p>
        </p:txBody>
      </p:sp>
      <p:sp>
        <p:nvSpPr>
          <p:cNvPr id="3" name="Title 2"/>
          <p:cNvSpPr>
            <a:spLocks noGrp="1"/>
          </p:cNvSpPr>
          <p:nvPr>
            <p:ph type="title"/>
          </p:nvPr>
        </p:nvSpPr>
        <p:spPr>
          <a:xfrm>
            <a:off x="274641" y="24869"/>
            <a:ext cx="11079159" cy="1325563"/>
          </a:xfrm>
        </p:spPr>
        <p:txBody>
          <a:bodyPr/>
          <a:lstStyle/>
          <a:p>
            <a:r>
              <a:rPr lang="en-US" sz="3600" b="1" dirty="0" err="1" smtClean="0">
                <a:solidFill>
                  <a:schemeClr val="tx1"/>
                </a:solidFill>
                <a:latin typeface="+mj-lt"/>
                <a:ea typeface="ＭＳ Ｐゴシック" pitchFamily="123" charset="-128"/>
                <a:cs typeface="Tahoma" pitchFamily="34" charset="0"/>
              </a:rPr>
              <a:t>Introducción</a:t>
            </a:r>
            <a:endParaRPr lang="en-US" dirty="0"/>
          </a:p>
        </p:txBody>
      </p:sp>
      <p:pic>
        <p:nvPicPr>
          <p:cNvPr id="5" name="Picture 4" descr="Genesys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7879" y="272739"/>
            <a:ext cx="2902259" cy="822778"/>
          </a:xfrm>
          <a:prstGeom prst="rect">
            <a:avLst/>
          </a:prstGeom>
        </p:spPr>
      </p:pic>
      <p:pic>
        <p:nvPicPr>
          <p:cNvPr id="15" name="Picture 1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409378" y="2356037"/>
            <a:ext cx="3119554" cy="3298463"/>
          </a:xfrm>
          <a:prstGeom prst="rect">
            <a:avLst/>
          </a:prstGeom>
        </p:spPr>
      </p:pic>
      <p:sp>
        <p:nvSpPr>
          <p:cNvPr id="67" name="Freeform 66"/>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89593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10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1000"/>
                                        <p:tgtEl>
                                          <p:spTgt spid="9">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1000"/>
                                        <p:tgtEl>
                                          <p:spTgt spid="9">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1000"/>
                                        <p:tgtEl>
                                          <p:spTgt spid="9">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1000"/>
                                        <p:tgtEl>
                                          <p:spTgt spid="9">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7" end="7"/>
                                            </p:txEl>
                                          </p:spTgt>
                                        </p:tgtEl>
                                        <p:attrNameLst>
                                          <p:attrName>style.visibility</p:attrName>
                                        </p:attrNameLst>
                                      </p:cBhvr>
                                      <p:to>
                                        <p:strVal val="visible"/>
                                      </p:to>
                                    </p:set>
                                    <p:animEffect transition="in" filter="fade">
                                      <p:cBhvr>
                                        <p:cTn id="28" dur="1000"/>
                                        <p:tgtEl>
                                          <p:spTgt spid="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ircle(in)">
                                      <p:cBhvr>
                                        <p:cTn id="33" dur="20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animEffect transition="in" filter="fade">
                                      <p:cBhvr>
                                        <p:cTn id="38" dur="1000"/>
                                        <p:tgtEl>
                                          <p:spTgt spid="9">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9" end="9"/>
                                            </p:txEl>
                                          </p:spTgt>
                                        </p:tgtEl>
                                        <p:attrNameLst>
                                          <p:attrName>style.visibility</p:attrName>
                                        </p:attrNameLst>
                                      </p:cBhvr>
                                      <p:to>
                                        <p:strVal val="visible"/>
                                      </p:to>
                                    </p:set>
                                    <p:animEffect transition="in" filter="fade">
                                      <p:cBhvr>
                                        <p:cTn id="41" dur="10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Magic Quadrent Contact Center Infra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66" y="887573"/>
            <a:ext cx="6319292" cy="4739469"/>
          </a:xfrm>
          <a:prstGeom prst="rect">
            <a:avLst/>
          </a:prstGeom>
          <a:noFill/>
        </p:spPr>
      </p:pic>
      <p:sp>
        <p:nvSpPr>
          <p:cNvPr id="4" name="Content Placeholder 3"/>
          <p:cNvSpPr>
            <a:spLocks noGrp="1"/>
          </p:cNvSpPr>
          <p:nvPr>
            <p:ph idx="1"/>
          </p:nvPr>
        </p:nvSpPr>
        <p:spPr/>
        <p:txBody>
          <a:bodyPr/>
          <a:lstStyle/>
          <a:p>
            <a:pPr marL="274320" indent="-274320">
              <a:buFont typeface="Arial" pitchFamily="34" charset="0"/>
              <a:buChar char="•"/>
            </a:pPr>
            <a:endParaRPr lang="en-US" sz="1800" dirty="0" smtClean="0"/>
          </a:p>
          <a:p>
            <a:pPr marL="274320" indent="-274320">
              <a:buFont typeface="Arial" pitchFamily="34" charset="0"/>
              <a:buChar char="•"/>
            </a:pPr>
            <a:endParaRPr lang="en-US" sz="1800" dirty="0" smtClean="0"/>
          </a:p>
          <a:p>
            <a:pPr marL="274320" indent="-274320">
              <a:buFont typeface="Arial" pitchFamily="34" charset="0"/>
              <a:buChar char="•"/>
            </a:pPr>
            <a:endParaRPr lang="en-US" sz="1800" dirty="0" smtClean="0"/>
          </a:p>
          <a:p>
            <a:pPr marL="274320" indent="-274320">
              <a:buFont typeface="Arial" pitchFamily="34" charset="0"/>
              <a:buChar char="•"/>
            </a:pPr>
            <a:endParaRPr lang="en-US" sz="1800" dirty="0" smtClean="0"/>
          </a:p>
          <a:p>
            <a:pPr marL="274320" indent="-274320">
              <a:buFont typeface="Arial" pitchFamily="34" charset="0"/>
              <a:buChar char="•"/>
            </a:pPr>
            <a:endParaRPr lang="en-US" sz="1800" dirty="0" smtClean="0"/>
          </a:p>
          <a:p>
            <a:pPr marL="274320" indent="-274320">
              <a:buFont typeface="Arial" pitchFamily="34" charset="0"/>
              <a:buChar char="•"/>
            </a:pPr>
            <a:endParaRPr lang="en-US" sz="1800" dirty="0" smtClean="0"/>
          </a:p>
          <a:p>
            <a:pPr marL="274320" indent="-274320">
              <a:spcBef>
                <a:spcPts val="600"/>
              </a:spcBef>
              <a:buFont typeface="Arial" pitchFamily="34" charset="0"/>
              <a:buChar char="•"/>
            </a:pPr>
            <a:endParaRPr lang="en-US" sz="1800" dirty="0" smtClean="0"/>
          </a:p>
          <a:p>
            <a:pPr marL="274320" indent="-274320">
              <a:spcBef>
                <a:spcPts val="600"/>
              </a:spcBef>
              <a:buFont typeface="Arial" pitchFamily="34" charset="0"/>
              <a:buChar char="•"/>
            </a:pPr>
            <a:endParaRPr lang="en-US" sz="1800" dirty="0" smtClean="0">
              <a:solidFill>
                <a:schemeClr val="tx1">
                  <a:lumMod val="85000"/>
                  <a:lumOff val="15000"/>
                </a:schemeClr>
              </a:solidFill>
            </a:endParaRPr>
          </a:p>
          <a:p>
            <a:pPr marL="285750" indent="-285750">
              <a:spcBef>
                <a:spcPts val="600"/>
              </a:spcBef>
            </a:pPr>
            <a:r>
              <a:rPr lang="en-US" sz="1600" dirty="0" smtClean="0">
                <a:solidFill>
                  <a:schemeClr val="tx1">
                    <a:lumMod val="85000"/>
                    <a:lumOff val="15000"/>
                  </a:schemeClr>
                </a:solidFill>
              </a:rPr>
              <a:t> </a:t>
            </a:r>
          </a:p>
        </p:txBody>
      </p:sp>
      <p:sp>
        <p:nvSpPr>
          <p:cNvPr id="8" name="Oval 7"/>
          <p:cNvSpPr/>
          <p:nvPr/>
        </p:nvSpPr>
        <p:spPr bwMode="auto">
          <a:xfrm>
            <a:off x="5996883" y="1814363"/>
            <a:ext cx="846451" cy="382392"/>
          </a:xfrm>
          <a:prstGeom prst="ellipse">
            <a:avLst/>
          </a:prstGeom>
          <a:noFill/>
          <a:ln w="9525">
            <a:solidFill>
              <a:srgbClr val="C00000"/>
            </a:solidFill>
            <a:prstDash val="dash"/>
            <a:round/>
            <a:headEnd/>
            <a:tailEnd/>
          </a:ln>
          <a:effectLst/>
        </p:spPr>
        <p:txBody>
          <a:bodyPr rtlCol="0" anchor="ctr"/>
          <a:lstStyle/>
          <a:p>
            <a:pPr algn="ctr"/>
            <a:endParaRPr lang="en-US">
              <a:solidFill>
                <a:schemeClr val="lt1"/>
              </a:solidFill>
              <a:latin typeface="+mn-lt"/>
              <a:ea typeface="+mn-ea"/>
            </a:endParaRPr>
          </a:p>
        </p:txBody>
      </p:sp>
      <p:sp>
        <p:nvSpPr>
          <p:cNvPr id="13" name="TextBox 12"/>
          <p:cNvSpPr txBox="1"/>
          <p:nvPr/>
        </p:nvSpPr>
        <p:spPr>
          <a:xfrm>
            <a:off x="8678603" y="1169815"/>
            <a:ext cx="2751751" cy="1015663"/>
          </a:xfrm>
          <a:prstGeom prst="rect">
            <a:avLst/>
          </a:prstGeom>
          <a:noFill/>
        </p:spPr>
        <p:txBody>
          <a:bodyPr wrap="square" rtlCol="0">
            <a:spAutoFit/>
          </a:bodyPr>
          <a:lstStyle/>
          <a:p>
            <a:pPr algn="ctr"/>
            <a:r>
              <a:rPr lang="en-US" sz="2000" b="1" dirty="0" smtClean="0">
                <a:solidFill>
                  <a:srgbClr val="B5121B"/>
                </a:solidFill>
              </a:rPr>
              <a:t>Genesys</a:t>
            </a:r>
            <a:r>
              <a:rPr lang="en-US" sz="2000" b="1" dirty="0" smtClean="0"/>
              <a:t/>
            </a:r>
            <a:br>
              <a:rPr lang="en-US" sz="2000" b="1" dirty="0" smtClean="0"/>
            </a:br>
            <a:r>
              <a:rPr lang="en-US" sz="2000" dirty="0" err="1" smtClean="0"/>
              <a:t>lidera</a:t>
            </a:r>
            <a:r>
              <a:rPr lang="en-US" sz="2000" dirty="0" smtClean="0"/>
              <a:t> CC </a:t>
            </a:r>
            <a:r>
              <a:rPr lang="en-US" sz="2000" dirty="0" err="1" smtClean="0"/>
              <a:t>en</a:t>
            </a:r>
            <a:r>
              <a:rPr lang="en-US" sz="2000" dirty="0" smtClean="0"/>
              <a:t> Magic Quadrant</a:t>
            </a:r>
            <a:endParaRPr lang="en-US" sz="2000" dirty="0"/>
          </a:p>
        </p:txBody>
      </p:sp>
      <p:sp>
        <p:nvSpPr>
          <p:cNvPr id="16" name="TextBox 15"/>
          <p:cNvSpPr txBox="1"/>
          <p:nvPr/>
        </p:nvSpPr>
        <p:spPr>
          <a:xfrm>
            <a:off x="310082" y="5657356"/>
            <a:ext cx="8721989" cy="400110"/>
          </a:xfrm>
          <a:prstGeom prst="rect">
            <a:avLst/>
          </a:prstGeom>
          <a:noFill/>
        </p:spPr>
        <p:txBody>
          <a:bodyPr wrap="square" rtlCol="0">
            <a:spAutoFit/>
          </a:bodyPr>
          <a:lstStyle/>
          <a:p>
            <a:pPr algn="ctr"/>
            <a:r>
              <a:rPr lang="en-US" sz="2000" dirty="0" smtClean="0"/>
              <a:t>2014 Gartner magic quadrant para Contact Centers</a:t>
            </a:r>
            <a:endParaRPr lang="en-US" sz="2000" dirty="0"/>
          </a:p>
        </p:txBody>
      </p:sp>
      <p:sp>
        <p:nvSpPr>
          <p:cNvPr id="18" name="Rectangle 2"/>
          <p:cNvSpPr txBox="1">
            <a:spLocks noChangeArrowheads="1"/>
          </p:cNvSpPr>
          <p:nvPr/>
        </p:nvSpPr>
        <p:spPr bwMode="gray">
          <a:xfrm>
            <a:off x="185236" y="140032"/>
            <a:ext cx="10363200" cy="579437"/>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lvl="0" defTabSz="914400">
              <a:lnSpc>
                <a:spcPct val="90000"/>
              </a:lnSpc>
            </a:pPr>
            <a:r>
              <a:rPr lang="en-US" sz="3400" b="1" dirty="0" smtClean="0">
                <a:latin typeface="+mj-lt"/>
              </a:rPr>
              <a:t> </a:t>
            </a:r>
            <a:r>
              <a:rPr lang="en-US" sz="3600" b="1" dirty="0" err="1" smtClean="0">
                <a:latin typeface="+mj-lt"/>
              </a:rPr>
              <a:t>Completitud</a:t>
            </a:r>
            <a:r>
              <a:rPr lang="en-US" sz="3600" b="1" dirty="0" smtClean="0">
                <a:latin typeface="+mj-lt"/>
              </a:rPr>
              <a:t> de </a:t>
            </a:r>
            <a:r>
              <a:rPr lang="en-US" sz="3600" b="1" dirty="0" err="1" smtClean="0">
                <a:latin typeface="+mj-lt"/>
              </a:rPr>
              <a:t>visión</a:t>
            </a:r>
            <a:endParaRPr kumimoji="0" lang="en-US" sz="3400" b="1" i="0" u="none" strike="noStrike" kern="0" cap="none" spc="0" normalizeH="0" baseline="0" noProof="0" dirty="0">
              <a:ln>
                <a:noFill/>
              </a:ln>
              <a:solidFill>
                <a:srgbClr val="474747"/>
              </a:solidFill>
              <a:effectLst/>
              <a:uLnTx/>
              <a:uFillTx/>
              <a:latin typeface="+mj-lt"/>
              <a:ea typeface="ＭＳ Ｐゴシック" pitchFamily="123" charset="-128"/>
              <a:cs typeface="ＭＳ Ｐゴシック" pitchFamily="123" charset="-128"/>
            </a:endParaRPr>
          </a:p>
        </p:txBody>
      </p:sp>
      <p:cxnSp>
        <p:nvCxnSpPr>
          <p:cNvPr id="6" name="Straight Arrow Connector 5"/>
          <p:cNvCxnSpPr/>
          <p:nvPr/>
        </p:nvCxnSpPr>
        <p:spPr bwMode="auto">
          <a:xfrm flipH="1">
            <a:off x="6843336" y="1417529"/>
            <a:ext cx="2062059" cy="544331"/>
          </a:xfrm>
          <a:prstGeom prst="straightConnector1">
            <a:avLst/>
          </a:prstGeom>
          <a:solidFill>
            <a:schemeClr val="accent1"/>
          </a:solidFill>
          <a:ln w="12700" cap="flat" cmpd="sng" algn="ctr">
            <a:solidFill>
              <a:srgbClr val="990000"/>
            </a:solidFill>
            <a:prstDash val="solid"/>
            <a:round/>
            <a:headEnd type="none" w="med" len="med"/>
            <a:tailEnd type="arrow"/>
          </a:ln>
          <a:effectLst/>
        </p:spPr>
      </p:cxnSp>
      <p:sp>
        <p:nvSpPr>
          <p:cNvPr id="11" name="TextBox 10"/>
          <p:cNvSpPr txBox="1"/>
          <p:nvPr/>
        </p:nvSpPr>
        <p:spPr>
          <a:xfrm>
            <a:off x="8479066" y="2196756"/>
            <a:ext cx="3087365" cy="3170099"/>
          </a:xfrm>
          <a:prstGeom prst="rect">
            <a:avLst/>
          </a:prstGeom>
          <a:noFill/>
        </p:spPr>
        <p:txBody>
          <a:bodyPr wrap="square" rtlCol="0">
            <a:spAutoFit/>
          </a:bodyPr>
          <a:lstStyle/>
          <a:p>
            <a:pPr algn="ctr"/>
            <a:r>
              <a:rPr lang="en-US" sz="2000" dirty="0" smtClean="0"/>
              <a:t>y</a:t>
            </a:r>
            <a:br>
              <a:rPr lang="en-US" sz="2000" dirty="0" smtClean="0"/>
            </a:br>
            <a:r>
              <a:rPr lang="en-US" sz="2000" b="1" dirty="0" smtClean="0"/>
              <a:t>Microsoft</a:t>
            </a:r>
            <a:r>
              <a:rPr lang="en-US" sz="2000" dirty="0" smtClean="0"/>
              <a:t/>
            </a:r>
            <a:br>
              <a:rPr lang="en-US" sz="2000" dirty="0" smtClean="0"/>
            </a:br>
            <a:r>
              <a:rPr lang="en-US" sz="2000" dirty="0" err="1" smtClean="0"/>
              <a:t>es</a:t>
            </a:r>
            <a:r>
              <a:rPr lang="en-US" sz="2000" dirty="0" smtClean="0"/>
              <a:t> el </a:t>
            </a:r>
            <a:r>
              <a:rPr lang="en-US" sz="2000" dirty="0" err="1" smtClean="0"/>
              <a:t>líder</a:t>
            </a:r>
            <a:r>
              <a:rPr lang="en-US" sz="2000" dirty="0" smtClean="0"/>
              <a:t> </a:t>
            </a:r>
            <a:r>
              <a:rPr lang="en-US" sz="2000" dirty="0" err="1" smtClean="0"/>
              <a:t>en</a:t>
            </a:r>
            <a:r>
              <a:rPr lang="en-US" sz="2000" dirty="0" smtClean="0"/>
              <a:t> el Magic Quadrant de Gartner de Unified</a:t>
            </a:r>
            <a:br>
              <a:rPr lang="en-US" sz="2000" dirty="0" smtClean="0"/>
            </a:br>
            <a:r>
              <a:rPr lang="en-US" sz="2000" dirty="0" smtClean="0"/>
              <a:t>Communications</a:t>
            </a:r>
          </a:p>
          <a:p>
            <a:pPr algn="ctr"/>
            <a:endParaRPr lang="en-US" sz="2000" dirty="0"/>
          </a:p>
          <a:p>
            <a:pPr algn="ctr"/>
            <a:r>
              <a:rPr lang="en-US" sz="2000" dirty="0" smtClean="0">
                <a:solidFill>
                  <a:srgbClr val="B5121B"/>
                </a:solidFill>
              </a:rPr>
              <a:t>La </a:t>
            </a:r>
            <a:r>
              <a:rPr lang="en-US" sz="2000" dirty="0" err="1" smtClean="0">
                <a:solidFill>
                  <a:srgbClr val="B5121B"/>
                </a:solidFill>
              </a:rPr>
              <a:t>mejor</a:t>
            </a:r>
            <a:r>
              <a:rPr lang="en-US" sz="2000" dirty="0" smtClean="0">
                <a:solidFill>
                  <a:srgbClr val="B5121B"/>
                </a:solidFill>
              </a:rPr>
              <a:t> </a:t>
            </a:r>
            <a:r>
              <a:rPr lang="en-US" sz="2000" dirty="0" err="1" smtClean="0">
                <a:solidFill>
                  <a:srgbClr val="B5121B"/>
                </a:solidFill>
              </a:rPr>
              <a:t>solución</a:t>
            </a:r>
            <a:r>
              <a:rPr lang="en-US" sz="2000" dirty="0" smtClean="0">
                <a:solidFill>
                  <a:srgbClr val="B5121B"/>
                </a:solidFill>
              </a:rPr>
              <a:t> CC</a:t>
            </a:r>
            <a:br>
              <a:rPr lang="en-US" sz="2000" dirty="0" smtClean="0">
                <a:solidFill>
                  <a:srgbClr val="B5121B"/>
                </a:solidFill>
              </a:rPr>
            </a:br>
            <a:r>
              <a:rPr lang="en-US" sz="2000" dirty="0" smtClean="0"/>
              <a:t>se </a:t>
            </a:r>
            <a:r>
              <a:rPr lang="en-US" sz="2000" dirty="0" err="1" smtClean="0"/>
              <a:t>une</a:t>
            </a:r>
            <a:r>
              <a:rPr lang="en-US" sz="2000" dirty="0" smtClean="0"/>
              <a:t> con</a:t>
            </a:r>
          </a:p>
          <a:p>
            <a:pPr algn="ctr"/>
            <a:r>
              <a:rPr lang="en-US" sz="2000" dirty="0" smtClean="0">
                <a:solidFill>
                  <a:srgbClr val="B5121B"/>
                </a:solidFill>
              </a:rPr>
              <a:t>La </a:t>
            </a:r>
            <a:r>
              <a:rPr lang="en-US" sz="2000" dirty="0" err="1" smtClean="0">
                <a:solidFill>
                  <a:srgbClr val="B5121B"/>
                </a:solidFill>
              </a:rPr>
              <a:t>mejor</a:t>
            </a:r>
            <a:r>
              <a:rPr lang="en-US" sz="2000" dirty="0" smtClean="0">
                <a:solidFill>
                  <a:srgbClr val="B5121B"/>
                </a:solidFill>
              </a:rPr>
              <a:t> </a:t>
            </a:r>
            <a:r>
              <a:rPr lang="en-US" sz="2000" dirty="0" err="1" smtClean="0">
                <a:solidFill>
                  <a:srgbClr val="B5121B"/>
                </a:solidFill>
              </a:rPr>
              <a:t>solución</a:t>
            </a:r>
            <a:r>
              <a:rPr lang="en-US" sz="2000" dirty="0" smtClean="0">
                <a:solidFill>
                  <a:srgbClr val="B5121B"/>
                </a:solidFill>
              </a:rPr>
              <a:t> UC</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517" y="288530"/>
            <a:ext cx="6331289" cy="6453830"/>
          </a:xfrm>
          <a:prstGeom prst="rect">
            <a:avLst/>
          </a:prstGeom>
        </p:spPr>
      </p:pic>
      <p:sp>
        <p:nvSpPr>
          <p:cNvPr id="14" name="Freeform 13"/>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50088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925821295"/>
              </p:ext>
            </p:extLst>
          </p:nvPr>
        </p:nvGraphicFramePr>
        <p:xfrm>
          <a:off x="466725" y="1039813"/>
          <a:ext cx="11258550" cy="477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0844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noFill/>
          <a:ln w="9525">
            <a:noFill/>
            <a:miter lim="800000"/>
            <a:headEnd/>
            <a:tailEnd/>
          </a:ln>
        </p:spPr>
        <p:txBody>
          <a:bodyPr vert="horz" wrap="none" lIns="91440" tIns="45720" rIns="91440" bIns="45720" numCol="1" rtlCol="0" anchor="ctr" anchorCtr="0" compatLnSpc="1">
            <a:prstTxWarp prst="textNoShape">
              <a:avLst/>
            </a:prstTxWarp>
            <a:normAutofit/>
          </a:bodyPr>
          <a:lstStyle/>
          <a:p>
            <a:pPr algn="ctr"/>
            <a:r>
              <a:rPr lang="en-US" sz="3600" b="1" dirty="0">
                <a:solidFill>
                  <a:schemeClr val="tx1"/>
                </a:solidFill>
                <a:latin typeface="+mj-lt"/>
                <a:ea typeface="ＭＳ Ｐゴシック" pitchFamily="123" charset="-128"/>
                <a:cs typeface="Tahoma" pitchFamily="34" charset="0"/>
              </a:rPr>
              <a:t>Genesys &amp; Skype for Business</a:t>
            </a:r>
            <a:br>
              <a:rPr lang="en-US" sz="3600" b="1" dirty="0">
                <a:solidFill>
                  <a:schemeClr val="tx1"/>
                </a:solidFill>
                <a:latin typeface="+mj-lt"/>
                <a:ea typeface="ＭＳ Ｐゴシック" pitchFamily="123" charset="-128"/>
                <a:cs typeface="Tahoma" pitchFamily="34" charset="0"/>
              </a:rPr>
            </a:br>
            <a:r>
              <a:rPr lang="en-US" sz="3600" b="1" dirty="0" err="1" smtClean="0">
                <a:solidFill>
                  <a:schemeClr val="tx1"/>
                </a:solidFill>
                <a:latin typeface="+mj-lt"/>
                <a:ea typeface="ＭＳ Ｐゴシック" pitchFamily="123" charset="-128"/>
                <a:cs typeface="Tahoma" pitchFamily="34" charset="0"/>
              </a:rPr>
              <a:t>llevan</a:t>
            </a:r>
            <a:r>
              <a:rPr lang="en-US" sz="3600" b="1" dirty="0" smtClean="0">
                <a:solidFill>
                  <a:schemeClr val="tx1"/>
                </a:solidFill>
                <a:latin typeface="+mj-lt"/>
                <a:ea typeface="ＭＳ Ｐゴシック" pitchFamily="123" charset="-128"/>
                <a:cs typeface="Tahoma" pitchFamily="34" charset="0"/>
              </a:rPr>
              <a:t> la </a:t>
            </a:r>
            <a:r>
              <a:rPr lang="en-US" sz="3600" b="1" dirty="0" err="1" smtClean="0">
                <a:solidFill>
                  <a:schemeClr val="tx1"/>
                </a:solidFill>
                <a:latin typeface="+mj-lt"/>
                <a:ea typeface="ＭＳ Ｐゴシック" pitchFamily="123" charset="-128"/>
                <a:cs typeface="Tahoma" pitchFamily="34" charset="0"/>
              </a:rPr>
              <a:t>experiencia</a:t>
            </a:r>
            <a:r>
              <a:rPr lang="en-US" sz="3600" b="1" dirty="0" smtClean="0">
                <a:solidFill>
                  <a:schemeClr val="tx1"/>
                </a:solidFill>
                <a:latin typeface="+mj-lt"/>
                <a:ea typeface="ＭＳ Ｐゴシック" pitchFamily="123" charset="-128"/>
                <a:cs typeface="Tahoma" pitchFamily="34" charset="0"/>
              </a:rPr>
              <a:t> de </a:t>
            </a:r>
            <a:r>
              <a:rPr lang="en-US" sz="3600" b="1" dirty="0" err="1" smtClean="0">
                <a:solidFill>
                  <a:schemeClr val="tx1"/>
                </a:solidFill>
                <a:latin typeface="+mj-lt"/>
                <a:ea typeface="ＭＳ Ｐゴシック" pitchFamily="123" charset="-128"/>
                <a:cs typeface="Tahoma" pitchFamily="34" charset="0"/>
              </a:rPr>
              <a:t>cliente</a:t>
            </a:r>
            <a:r>
              <a:rPr lang="en-US" sz="3600" b="1" dirty="0" smtClean="0">
                <a:solidFill>
                  <a:schemeClr val="tx1"/>
                </a:solidFill>
                <a:latin typeface="+mj-lt"/>
                <a:ea typeface="ＭＳ Ｐゴシック" pitchFamily="123" charset="-128"/>
                <a:cs typeface="Tahoma" pitchFamily="34" charset="0"/>
              </a:rPr>
              <a:t> al </a:t>
            </a:r>
            <a:r>
              <a:rPr lang="en-US" sz="3600" b="1" dirty="0" err="1" smtClean="0">
                <a:solidFill>
                  <a:schemeClr val="tx1"/>
                </a:solidFill>
                <a:latin typeface="+mj-lt"/>
                <a:ea typeface="ＭＳ Ｐゴシック" pitchFamily="123" charset="-128"/>
                <a:cs typeface="Tahoma" pitchFamily="34" charset="0"/>
              </a:rPr>
              <a:t>siguiente</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nivel</a:t>
            </a:r>
            <a:endParaRPr lang="en-US" sz="3600" b="1" dirty="0">
              <a:solidFill>
                <a:schemeClr val="tx1"/>
              </a:solidFill>
              <a:latin typeface="+mj-lt"/>
              <a:ea typeface="ＭＳ Ｐゴシック" pitchFamily="123" charset="-128"/>
              <a:cs typeface="Tahoma" pitchFamily="34" charset="0"/>
            </a:endParaRPr>
          </a:p>
        </p:txBody>
      </p:sp>
      <p:grpSp>
        <p:nvGrpSpPr>
          <p:cNvPr id="4" name="Group 3"/>
          <p:cNvGrpSpPr/>
          <p:nvPr/>
        </p:nvGrpSpPr>
        <p:grpSpPr>
          <a:xfrm>
            <a:off x="1600086" y="5079806"/>
            <a:ext cx="8495009" cy="818074"/>
            <a:chOff x="1632171" y="4302513"/>
            <a:chExt cx="8665352" cy="834360"/>
          </a:xfrm>
        </p:grpSpPr>
        <p:sp>
          <p:nvSpPr>
            <p:cNvPr id="46" name="Rounded Rectangle 45"/>
            <p:cNvSpPr/>
            <p:nvPr/>
          </p:nvSpPr>
          <p:spPr bwMode="auto">
            <a:xfrm>
              <a:off x="2141346" y="4308833"/>
              <a:ext cx="8156177" cy="822960"/>
            </a:xfrm>
            <a:prstGeom prst="roundRect">
              <a:avLst>
                <a:gd name="adj" fmla="val 13337"/>
              </a:avLst>
            </a:prstGeom>
            <a:solidFill>
              <a:srgbClr val="00B0F0"/>
            </a:solidFill>
            <a:ln w="9525">
              <a:solidFill>
                <a:schemeClr val="accent1"/>
              </a:solidFill>
              <a:round/>
              <a:headEnd/>
              <a:tailEnd/>
            </a:ln>
            <a:effectLst/>
          </p:spPr>
          <p:txBody>
            <a:bodyPr rtlCol="0" anchor="ctr"/>
            <a:lstStyle/>
            <a:p>
              <a:pPr algn="ctr">
                <a:lnSpc>
                  <a:spcPct val="90000"/>
                </a:lnSpc>
              </a:pPr>
              <a:endParaRPr lang="en-US" dirty="0" smtClean="0">
                <a:solidFill>
                  <a:srgbClr val="FFFFFF"/>
                </a:solidFill>
                <a:latin typeface="Calibri" charset="0"/>
              </a:endParaRPr>
            </a:p>
          </p:txBody>
        </p:sp>
        <p:sp>
          <p:nvSpPr>
            <p:cNvPr id="47" name="Oval 46"/>
            <p:cNvSpPr/>
            <p:nvPr/>
          </p:nvSpPr>
          <p:spPr bwMode="auto">
            <a:xfrm>
              <a:off x="1632171" y="4302513"/>
              <a:ext cx="1094737" cy="834360"/>
            </a:xfrm>
            <a:prstGeom prst="ellipse">
              <a:avLst/>
            </a:prstGeom>
            <a:solidFill>
              <a:srgbClr val="00B0F0"/>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45" name="TextBox 44"/>
            <p:cNvSpPr txBox="1"/>
            <p:nvPr/>
          </p:nvSpPr>
          <p:spPr bwMode="auto">
            <a:xfrm>
              <a:off x="2892777" y="4314110"/>
              <a:ext cx="7307664" cy="77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lvl="1">
                <a:lnSpc>
                  <a:spcPct val="90000"/>
                </a:lnSpc>
              </a:pPr>
              <a:r>
                <a:rPr lang="en-US" sz="2400" dirty="0" err="1" smtClean="0">
                  <a:solidFill>
                    <a:schemeClr val="bg1"/>
                  </a:solidFill>
                  <a:latin typeface="+mj-lt"/>
                  <a:ea typeface="Calibri" pitchFamily="34" charset="0"/>
                  <a:cs typeface="Calibri" pitchFamily="34" charset="0"/>
                </a:rPr>
                <a:t>Asegurar</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las</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inversiones</a:t>
              </a:r>
              <a:r>
                <a:rPr lang="en-US" sz="2400" dirty="0" smtClean="0">
                  <a:solidFill>
                    <a:schemeClr val="bg1"/>
                  </a:solidFill>
                  <a:latin typeface="+mj-lt"/>
                  <a:ea typeface="Calibri" pitchFamily="34" charset="0"/>
                  <a:cs typeface="Calibri" pitchFamily="34" charset="0"/>
                </a:rPr>
                <a:t> con la </a:t>
              </a:r>
              <a:r>
                <a:rPr lang="en-US" sz="2400" dirty="0" err="1" smtClean="0">
                  <a:solidFill>
                    <a:schemeClr val="bg1"/>
                  </a:solidFill>
                  <a:latin typeface="+mj-lt"/>
                  <a:ea typeface="Calibri" pitchFamily="34" charset="0"/>
                  <a:cs typeface="Calibri" pitchFamily="34" charset="0"/>
                </a:rPr>
                <a:t>consolidación</a:t>
              </a:r>
              <a:r>
                <a:rPr lang="en-US" sz="2400" dirty="0" smtClean="0">
                  <a:solidFill>
                    <a:schemeClr val="bg1"/>
                  </a:solidFill>
                  <a:latin typeface="+mj-lt"/>
                  <a:ea typeface="Calibri" pitchFamily="34" charset="0"/>
                  <a:cs typeface="Calibri" pitchFamily="34" charset="0"/>
                </a:rPr>
                <a:t> de </a:t>
              </a:r>
              <a:r>
                <a:rPr lang="en-US" sz="2400" dirty="0" err="1" smtClean="0">
                  <a:solidFill>
                    <a:schemeClr val="bg1"/>
                  </a:solidFill>
                  <a:latin typeface="+mj-lt"/>
                  <a:ea typeface="Calibri" pitchFamily="34" charset="0"/>
                  <a:cs typeface="Calibri" pitchFamily="34" charset="0"/>
                </a:rPr>
                <a:t>las</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mejores</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infraestructuras</a:t>
              </a:r>
              <a:r>
                <a:rPr lang="en-US" sz="2400" dirty="0" smtClean="0">
                  <a:solidFill>
                    <a:schemeClr val="bg1"/>
                  </a:solidFill>
                  <a:latin typeface="+mj-lt"/>
                  <a:ea typeface="Calibri" pitchFamily="34" charset="0"/>
                  <a:cs typeface="Calibri" pitchFamily="34" charset="0"/>
                </a:rPr>
                <a:t> de software</a:t>
              </a:r>
              <a:endParaRPr lang="en-US" sz="2400" dirty="0">
                <a:solidFill>
                  <a:schemeClr val="bg1"/>
                </a:solidFill>
                <a:latin typeface="+mj-lt"/>
                <a:ea typeface="Calibri" pitchFamily="34" charset="0"/>
                <a:cs typeface="Calibri" pitchFamily="34" charset="0"/>
              </a:endParaRPr>
            </a:p>
          </p:txBody>
        </p:sp>
        <p:pic>
          <p:nvPicPr>
            <p:cNvPr id="48" name="Picture 47" descr="BackOffice.eps"/>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9754" y="4363069"/>
              <a:ext cx="718656" cy="718656"/>
            </a:xfrm>
            <a:prstGeom prst="rect">
              <a:avLst/>
            </a:prstGeom>
          </p:spPr>
        </p:pic>
      </p:grpSp>
      <p:grpSp>
        <p:nvGrpSpPr>
          <p:cNvPr id="3" name="Group 2"/>
          <p:cNvGrpSpPr/>
          <p:nvPr/>
        </p:nvGrpSpPr>
        <p:grpSpPr>
          <a:xfrm>
            <a:off x="1600086" y="3639518"/>
            <a:ext cx="8495009" cy="818074"/>
            <a:chOff x="1632171" y="3202271"/>
            <a:chExt cx="8665352" cy="834360"/>
          </a:xfrm>
        </p:grpSpPr>
        <p:sp>
          <p:nvSpPr>
            <p:cNvPr id="39" name="Rounded Rectangle 38"/>
            <p:cNvSpPr/>
            <p:nvPr/>
          </p:nvSpPr>
          <p:spPr bwMode="auto">
            <a:xfrm>
              <a:off x="2141346" y="3208591"/>
              <a:ext cx="8156177" cy="822960"/>
            </a:xfrm>
            <a:prstGeom prst="roundRect">
              <a:avLst>
                <a:gd name="adj" fmla="val 13337"/>
              </a:avLst>
            </a:prstGeom>
            <a:solidFill>
              <a:srgbClr val="00B0F0"/>
            </a:solidFill>
            <a:ln w="9525">
              <a:solidFill>
                <a:schemeClr val="accent1"/>
              </a:solidFill>
              <a:round/>
              <a:headEnd/>
              <a:tailEnd/>
            </a:ln>
            <a:effectLst/>
          </p:spPr>
          <p:txBody>
            <a:bodyPr rtlCol="0" anchor="ctr"/>
            <a:lstStyle/>
            <a:p>
              <a:pPr algn="ctr">
                <a:lnSpc>
                  <a:spcPct val="90000"/>
                </a:lnSpc>
              </a:pPr>
              <a:endParaRPr lang="en-US" dirty="0" smtClean="0">
                <a:solidFill>
                  <a:srgbClr val="FFFFFF"/>
                </a:solidFill>
                <a:latin typeface="Calibri" charset="0"/>
              </a:endParaRPr>
            </a:p>
          </p:txBody>
        </p:sp>
        <p:sp>
          <p:nvSpPr>
            <p:cNvPr id="40" name="Oval 39"/>
            <p:cNvSpPr/>
            <p:nvPr/>
          </p:nvSpPr>
          <p:spPr bwMode="auto">
            <a:xfrm>
              <a:off x="1632171" y="3202271"/>
              <a:ext cx="1094737" cy="834360"/>
            </a:xfrm>
            <a:prstGeom prst="ellipse">
              <a:avLst/>
            </a:prstGeom>
            <a:solidFill>
              <a:srgbClr val="00B0F0"/>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sp>
          <p:nvSpPr>
            <p:cNvPr id="36" name="TextBox 35"/>
            <p:cNvSpPr txBox="1"/>
            <p:nvPr/>
          </p:nvSpPr>
          <p:spPr bwMode="auto">
            <a:xfrm>
              <a:off x="2880939" y="3217726"/>
              <a:ext cx="7070781" cy="77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lvl="1">
                <a:lnSpc>
                  <a:spcPct val="90000"/>
                </a:lnSpc>
              </a:pPr>
              <a:r>
                <a:rPr lang="en-US" sz="2400" dirty="0" err="1" smtClean="0">
                  <a:solidFill>
                    <a:schemeClr val="bg1"/>
                  </a:solidFill>
                  <a:latin typeface="+mj-lt"/>
                  <a:ea typeface="Calibri" pitchFamily="34" charset="0"/>
                  <a:cs typeface="Calibri" pitchFamily="34" charset="0"/>
                </a:rPr>
                <a:t>Tratar</a:t>
              </a:r>
              <a:r>
                <a:rPr lang="en-US" sz="2400" dirty="0" smtClean="0">
                  <a:solidFill>
                    <a:schemeClr val="bg1"/>
                  </a:solidFill>
                  <a:latin typeface="+mj-lt"/>
                  <a:ea typeface="Calibri" pitchFamily="34" charset="0"/>
                  <a:cs typeface="Calibri" pitchFamily="34" charset="0"/>
                </a:rPr>
                <a:t> de forma </a:t>
              </a:r>
              <a:r>
                <a:rPr lang="en-US" sz="2400" dirty="0" err="1" smtClean="0">
                  <a:solidFill>
                    <a:schemeClr val="bg1"/>
                  </a:solidFill>
                  <a:latin typeface="+mj-lt"/>
                  <a:ea typeface="Calibri" pitchFamily="34" charset="0"/>
                  <a:cs typeface="Calibri" pitchFamily="34" charset="0"/>
                </a:rPr>
                <a:t>consistente</a:t>
              </a:r>
              <a:r>
                <a:rPr lang="en-US" sz="2400" dirty="0" smtClean="0">
                  <a:solidFill>
                    <a:schemeClr val="bg1"/>
                  </a:solidFill>
                  <a:latin typeface="+mj-lt"/>
                  <a:ea typeface="Calibri" pitchFamily="34" charset="0"/>
                  <a:cs typeface="Calibri" pitchFamily="34" charset="0"/>
                </a:rPr>
                <a:t> e </a:t>
              </a:r>
              <a:r>
                <a:rPr lang="en-US" sz="2400" dirty="0" err="1" smtClean="0">
                  <a:solidFill>
                    <a:schemeClr val="bg1"/>
                  </a:solidFill>
                  <a:latin typeface="+mj-lt"/>
                  <a:ea typeface="Calibri" pitchFamily="34" charset="0"/>
                  <a:cs typeface="Calibri" pitchFamily="34" charset="0"/>
                </a:rPr>
                <a:t>integrada</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todos</a:t>
              </a:r>
              <a:r>
                <a:rPr lang="en-US" sz="2400" dirty="0" smtClean="0">
                  <a:solidFill>
                    <a:schemeClr val="bg1"/>
                  </a:solidFill>
                  <a:latin typeface="+mj-lt"/>
                  <a:ea typeface="Calibri" pitchFamily="34" charset="0"/>
                  <a:cs typeface="Calibri" pitchFamily="34" charset="0"/>
                </a:rPr>
                <a:t> los </a:t>
              </a:r>
              <a:r>
                <a:rPr lang="en-US" sz="2400" dirty="0" err="1" smtClean="0">
                  <a:solidFill>
                    <a:schemeClr val="bg1"/>
                  </a:solidFill>
                  <a:latin typeface="+mj-lt"/>
                  <a:ea typeface="Calibri" pitchFamily="34" charset="0"/>
                  <a:cs typeface="Calibri" pitchFamily="34" charset="0"/>
                </a:rPr>
                <a:t>puntos</a:t>
              </a:r>
              <a:r>
                <a:rPr lang="en-US" sz="2400" dirty="0" smtClean="0">
                  <a:solidFill>
                    <a:schemeClr val="bg1"/>
                  </a:solidFill>
                  <a:latin typeface="+mj-lt"/>
                  <a:ea typeface="Calibri" pitchFamily="34" charset="0"/>
                  <a:cs typeface="Calibri" pitchFamily="34" charset="0"/>
                </a:rPr>
                <a:t> de </a:t>
              </a:r>
              <a:r>
                <a:rPr lang="en-US" sz="2400" dirty="0" err="1" smtClean="0">
                  <a:solidFill>
                    <a:schemeClr val="bg1"/>
                  </a:solidFill>
                  <a:latin typeface="+mj-lt"/>
                  <a:ea typeface="Calibri" pitchFamily="34" charset="0"/>
                  <a:cs typeface="Calibri" pitchFamily="34" charset="0"/>
                </a:rPr>
                <a:t>contacto</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canales</a:t>
              </a:r>
              <a:r>
                <a:rPr lang="en-US" sz="2400" dirty="0" smtClean="0">
                  <a:solidFill>
                    <a:schemeClr val="bg1"/>
                  </a:solidFill>
                  <a:latin typeface="+mj-lt"/>
                  <a:ea typeface="Calibri" pitchFamily="34" charset="0"/>
                  <a:cs typeface="Calibri" pitchFamily="34" charset="0"/>
                </a:rPr>
                <a:t> e </a:t>
              </a:r>
              <a:r>
                <a:rPr lang="en-US" sz="2400" dirty="0" err="1" smtClean="0">
                  <a:solidFill>
                    <a:schemeClr val="bg1"/>
                  </a:solidFill>
                  <a:latin typeface="+mj-lt"/>
                  <a:ea typeface="Calibri" pitchFamily="34" charset="0"/>
                  <a:cs typeface="Calibri" pitchFamily="34" charset="0"/>
                </a:rPr>
                <a:t>interacciones</a:t>
              </a:r>
              <a:endParaRPr lang="en-US" sz="2400" dirty="0">
                <a:solidFill>
                  <a:schemeClr val="bg1"/>
                </a:solidFill>
                <a:latin typeface="+mj-lt"/>
                <a:ea typeface="Calibri" pitchFamily="34" charset="0"/>
                <a:cs typeface="Calibri" pitchFamily="34" charset="0"/>
              </a:endParaRPr>
            </a:p>
          </p:txBody>
        </p:sp>
        <p:pic>
          <p:nvPicPr>
            <p:cNvPr id="49" name="Picture 48" descr="CrossJourney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820" y="3253189"/>
              <a:ext cx="719999" cy="720000"/>
            </a:xfrm>
            <a:prstGeom prst="rect">
              <a:avLst/>
            </a:prstGeom>
          </p:spPr>
        </p:pic>
      </p:grpSp>
      <p:grpSp>
        <p:nvGrpSpPr>
          <p:cNvPr id="2" name="Group 1"/>
          <p:cNvGrpSpPr/>
          <p:nvPr/>
        </p:nvGrpSpPr>
        <p:grpSpPr>
          <a:xfrm>
            <a:off x="1600086" y="2186160"/>
            <a:ext cx="8742823" cy="818074"/>
            <a:chOff x="1632171" y="2110389"/>
            <a:chExt cx="8918134" cy="834360"/>
          </a:xfrm>
        </p:grpSpPr>
        <p:grpSp>
          <p:nvGrpSpPr>
            <p:cNvPr id="26" name="Group 62"/>
            <p:cNvGrpSpPr/>
            <p:nvPr/>
          </p:nvGrpSpPr>
          <p:grpSpPr>
            <a:xfrm>
              <a:off x="1632171" y="2110389"/>
              <a:ext cx="8665352" cy="834360"/>
              <a:chOff x="994391" y="763055"/>
              <a:chExt cx="6974016" cy="931994"/>
            </a:xfrm>
          </p:grpSpPr>
          <p:sp>
            <p:nvSpPr>
              <p:cNvPr id="30" name="Rounded Rectangle 29"/>
              <p:cNvSpPr/>
              <p:nvPr/>
            </p:nvSpPr>
            <p:spPr bwMode="auto">
              <a:xfrm>
                <a:off x="1404183" y="770115"/>
                <a:ext cx="6564224" cy="919260"/>
              </a:xfrm>
              <a:prstGeom prst="roundRect">
                <a:avLst>
                  <a:gd name="adj" fmla="val 13337"/>
                </a:avLst>
              </a:prstGeom>
              <a:solidFill>
                <a:srgbClr val="00B0F0"/>
              </a:solidFill>
              <a:ln w="9525">
                <a:solidFill>
                  <a:schemeClr val="accent1"/>
                </a:solidFill>
                <a:round/>
                <a:headEnd/>
                <a:tailEnd/>
              </a:ln>
              <a:effectLst/>
            </p:spPr>
            <p:txBody>
              <a:bodyPr rtlCol="0" anchor="ctr"/>
              <a:lstStyle/>
              <a:p>
                <a:pPr algn="ctr">
                  <a:lnSpc>
                    <a:spcPct val="90000"/>
                  </a:lnSpc>
                </a:pPr>
                <a:endParaRPr lang="en-US" dirty="0" smtClean="0">
                  <a:solidFill>
                    <a:srgbClr val="FFFFFF"/>
                  </a:solidFill>
                  <a:latin typeface="Calibri" charset="0"/>
                </a:endParaRPr>
              </a:p>
            </p:txBody>
          </p:sp>
          <p:sp>
            <p:nvSpPr>
              <p:cNvPr id="31" name="Oval 30"/>
              <p:cNvSpPr/>
              <p:nvPr/>
            </p:nvSpPr>
            <p:spPr bwMode="auto">
              <a:xfrm>
                <a:off x="994391" y="763055"/>
                <a:ext cx="881062" cy="931994"/>
              </a:xfrm>
              <a:prstGeom prst="ellipse">
                <a:avLst/>
              </a:prstGeom>
              <a:solidFill>
                <a:srgbClr val="00B0F0"/>
              </a:solidFill>
              <a:ln w="9525">
                <a:noFill/>
                <a:round/>
                <a:headEnd/>
                <a:tailEnd/>
              </a:ln>
              <a:effectLst/>
            </p:spPr>
            <p:txBody>
              <a:bodyPr rtlCol="0" anchor="ctr"/>
              <a:lstStyle/>
              <a:p>
                <a:pPr algn="ctr">
                  <a:lnSpc>
                    <a:spcPct val="90000"/>
                  </a:lnSpc>
                </a:pPr>
                <a:endParaRPr lang="en-US" dirty="0">
                  <a:solidFill>
                    <a:schemeClr val="lt1"/>
                  </a:solidFill>
                  <a:latin typeface="+mn-lt"/>
                  <a:ea typeface="+mn-ea"/>
                </a:endParaRPr>
              </a:p>
            </p:txBody>
          </p:sp>
        </p:grpSp>
        <p:sp>
          <p:nvSpPr>
            <p:cNvPr id="27" name="TextBox 26"/>
            <p:cNvSpPr txBox="1"/>
            <p:nvPr/>
          </p:nvSpPr>
          <p:spPr bwMode="auto">
            <a:xfrm>
              <a:off x="2890878" y="2129391"/>
              <a:ext cx="7659427" cy="77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lvl="1">
                <a:lnSpc>
                  <a:spcPct val="90000"/>
                </a:lnSpc>
              </a:pPr>
              <a:r>
                <a:rPr lang="en-US" sz="2400" dirty="0" err="1" smtClean="0">
                  <a:solidFill>
                    <a:schemeClr val="bg1"/>
                  </a:solidFill>
                  <a:latin typeface="+mj-lt"/>
                  <a:ea typeface="Calibri" pitchFamily="34" charset="0"/>
                  <a:cs typeface="Calibri" pitchFamily="34" charset="0"/>
                </a:rPr>
                <a:t>Ofrecer</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experiencias</a:t>
              </a:r>
              <a:r>
                <a:rPr lang="en-US" sz="2400" dirty="0" smtClean="0">
                  <a:solidFill>
                    <a:schemeClr val="bg1"/>
                  </a:solidFill>
                  <a:latin typeface="+mj-lt"/>
                  <a:ea typeface="Calibri" pitchFamily="34" charset="0"/>
                  <a:cs typeface="Calibri" pitchFamily="34" charset="0"/>
                </a:rPr>
                <a:t> de </a:t>
              </a:r>
              <a:r>
                <a:rPr lang="en-US" sz="2400" dirty="0" err="1" smtClean="0">
                  <a:solidFill>
                    <a:schemeClr val="bg1"/>
                  </a:solidFill>
                  <a:latin typeface="+mj-lt"/>
                  <a:ea typeface="Calibri" pitchFamily="34" charset="0"/>
                  <a:cs typeface="Calibri" pitchFamily="34" charset="0"/>
                </a:rPr>
                <a:t>cliente</a:t>
              </a:r>
              <a:r>
                <a:rPr lang="en-US" sz="2400" dirty="0" smtClean="0">
                  <a:solidFill>
                    <a:schemeClr val="bg1"/>
                  </a:solidFill>
                  <a:latin typeface="+mj-lt"/>
                  <a:ea typeface="Calibri" pitchFamily="34" charset="0"/>
                  <a:cs typeface="Calibri" pitchFamily="34" charset="0"/>
                </a:rPr>
                <a:t> de </a:t>
              </a:r>
              <a:r>
                <a:rPr lang="en-US" sz="2400" dirty="0" err="1" smtClean="0">
                  <a:solidFill>
                    <a:schemeClr val="bg1"/>
                  </a:solidFill>
                  <a:latin typeface="+mj-lt"/>
                  <a:ea typeface="Calibri" pitchFamily="34" charset="0"/>
                  <a:cs typeface="Calibri" pitchFamily="34" charset="0"/>
                </a:rPr>
                <a:t>bajo</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esfuerzo</a:t>
              </a:r>
              <a:r>
                <a:rPr lang="en-US" sz="2400" dirty="0" smtClean="0">
                  <a:solidFill>
                    <a:schemeClr val="bg1"/>
                  </a:solidFill>
                  <a:latin typeface="+mj-lt"/>
                  <a:ea typeface="Calibri" pitchFamily="34" charset="0"/>
                  <a:cs typeface="Calibri" pitchFamily="34" charset="0"/>
                </a:rPr>
                <a:t> y </a:t>
              </a:r>
              <a:r>
                <a:rPr lang="en-US" sz="2400" dirty="0" err="1" smtClean="0">
                  <a:solidFill>
                    <a:schemeClr val="bg1"/>
                  </a:solidFill>
                  <a:latin typeface="+mj-lt"/>
                  <a:ea typeface="Calibri" pitchFamily="34" charset="0"/>
                  <a:cs typeface="Calibri" pitchFamily="34" charset="0"/>
                </a:rPr>
                <a:t>personalizadas</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en</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entorno</a:t>
              </a:r>
              <a:r>
                <a:rPr lang="en-US" sz="2400" dirty="0" smtClean="0">
                  <a:solidFill>
                    <a:schemeClr val="bg1"/>
                  </a:solidFill>
                  <a:latin typeface="+mj-lt"/>
                  <a:ea typeface="Calibri" pitchFamily="34" charset="0"/>
                  <a:cs typeface="Calibri" pitchFamily="34" charset="0"/>
                </a:rPr>
                <a:t> </a:t>
              </a:r>
              <a:r>
                <a:rPr lang="en-US" sz="2400" dirty="0" err="1" smtClean="0">
                  <a:solidFill>
                    <a:schemeClr val="bg1"/>
                  </a:solidFill>
                  <a:latin typeface="+mj-lt"/>
                  <a:ea typeface="Calibri" pitchFamily="34" charset="0"/>
                  <a:cs typeface="Calibri" pitchFamily="34" charset="0"/>
                </a:rPr>
                <a:t>omnicanal</a:t>
              </a:r>
              <a:endParaRPr lang="en-US" sz="2400" dirty="0">
                <a:solidFill>
                  <a:schemeClr val="bg1"/>
                </a:solidFill>
                <a:latin typeface="+mj-lt"/>
                <a:ea typeface="Calibri" pitchFamily="34" charset="0"/>
                <a:cs typeface="Calibri" pitchFamily="34" charset="0"/>
              </a:endParaRPr>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3779" y="2158342"/>
              <a:ext cx="734631" cy="734335"/>
            </a:xfrm>
            <a:prstGeom prst="rect">
              <a:avLst/>
            </a:prstGeom>
          </p:spPr>
        </p:pic>
      </p:grpSp>
      <p:sp>
        <p:nvSpPr>
          <p:cNvPr id="20" name="Freeform 19"/>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4829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35502"/>
            <a:ext cx="11079159" cy="1325563"/>
          </a:xfrm>
          <a:noFill/>
          <a:ln w="9525">
            <a:noFill/>
            <a:miter lim="800000"/>
            <a:headEnd/>
            <a:tailEnd/>
          </a:ln>
        </p:spPr>
        <p:txBody>
          <a:bodyPr vert="horz" wrap="none" lIns="91440" tIns="45720" rIns="91440" bIns="45720" numCol="1" rtlCol="0" anchor="ctr" anchorCtr="0" compatLnSpc="1">
            <a:prstTxWarp prst="textNoShape">
              <a:avLst/>
            </a:prstTxWarp>
            <a:normAutofit/>
          </a:bodyPr>
          <a:lstStyle/>
          <a:p>
            <a:pPr algn="ctr"/>
            <a:r>
              <a:rPr lang="en-US" sz="3600" b="1" dirty="0" err="1" smtClean="0">
                <a:solidFill>
                  <a:schemeClr val="tx1"/>
                </a:solidFill>
                <a:latin typeface="+mj-lt"/>
                <a:ea typeface="ＭＳ Ｐゴシック" pitchFamily="123" charset="-128"/>
                <a:cs typeface="Tahoma" pitchFamily="34" charset="0"/>
              </a:rPr>
              <a:t>Habilita</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las</a:t>
            </a:r>
            <a:r>
              <a:rPr lang="en-US" sz="3600" b="1" dirty="0" smtClean="0">
                <a:solidFill>
                  <a:schemeClr val="tx1"/>
                </a:solidFill>
                <a:latin typeface="+mj-lt"/>
                <a:ea typeface="ＭＳ Ｐゴシック" pitchFamily="123" charset="-128"/>
                <a:cs typeface="Tahoma" pitchFamily="34" charset="0"/>
              </a:rPr>
              <a:t> </a:t>
            </a:r>
            <a:r>
              <a:rPr lang="en-US" sz="3600" b="1" dirty="0" err="1" smtClean="0">
                <a:solidFill>
                  <a:schemeClr val="tx1"/>
                </a:solidFill>
                <a:latin typeface="+mj-lt"/>
                <a:ea typeface="ＭＳ Ｐゴシック" pitchFamily="123" charset="-128"/>
                <a:cs typeface="Tahoma" pitchFamily="34" charset="0"/>
              </a:rPr>
              <a:t>conversaciones</a:t>
            </a:r>
            <a:r>
              <a:rPr lang="en-US" sz="3600" b="1" dirty="0" smtClean="0">
                <a:solidFill>
                  <a:schemeClr val="tx1"/>
                </a:solidFill>
                <a:latin typeface="+mj-lt"/>
                <a:ea typeface="ＭＳ Ｐゴシック" pitchFamily="123" charset="-128"/>
                <a:cs typeface="Tahoma" pitchFamily="34" charset="0"/>
              </a:rPr>
              <a:t> con los </a:t>
            </a:r>
            <a:r>
              <a:rPr lang="en-US" sz="3600" b="1" dirty="0" err="1" smtClean="0">
                <a:solidFill>
                  <a:schemeClr val="tx1"/>
                </a:solidFill>
                <a:latin typeface="+mj-lt"/>
                <a:ea typeface="ＭＳ Ｐゴシック" pitchFamily="123" charset="-128"/>
                <a:cs typeface="Tahoma" pitchFamily="34" charset="0"/>
              </a:rPr>
              <a:t>clientes</a:t>
            </a:r>
            <a:endParaRPr lang="en-US" sz="3600" b="1" dirty="0">
              <a:solidFill>
                <a:schemeClr val="tx1"/>
              </a:solidFill>
              <a:latin typeface="+mj-lt"/>
              <a:ea typeface="ＭＳ Ｐゴシック" pitchFamily="123" charset="-128"/>
              <a:cs typeface="Tahoma" pitchFamily="34" charset="0"/>
            </a:endParaRPr>
          </a:p>
        </p:txBody>
      </p:sp>
      <p:grpSp>
        <p:nvGrpSpPr>
          <p:cNvPr id="5" name="Group 4"/>
          <p:cNvGrpSpPr/>
          <p:nvPr/>
        </p:nvGrpSpPr>
        <p:grpSpPr>
          <a:xfrm>
            <a:off x="8999285" y="1287379"/>
            <a:ext cx="3192716" cy="2472618"/>
            <a:chOff x="3152971" y="1571310"/>
            <a:chExt cx="2355403" cy="1824631"/>
          </a:xfrm>
        </p:grpSpPr>
        <p:sp>
          <p:nvSpPr>
            <p:cNvPr id="6" name="TextBox 5"/>
            <p:cNvSpPr txBox="1"/>
            <p:nvPr/>
          </p:nvSpPr>
          <p:spPr>
            <a:xfrm>
              <a:off x="3152971" y="3146110"/>
              <a:ext cx="2355403" cy="249831"/>
            </a:xfrm>
            <a:prstGeom prst="rect">
              <a:avLst/>
            </a:prstGeom>
            <a:noFill/>
          </p:spPr>
          <p:txBody>
            <a:bodyPr wrap="square" rtlCol="0">
              <a:spAutoFit/>
            </a:bodyPr>
            <a:lstStyle/>
            <a:p>
              <a:pPr algn="ctr"/>
              <a:r>
                <a:rPr lang="en-US" sz="1600" b="1" dirty="0" smtClean="0">
                  <a:solidFill>
                    <a:srgbClr val="0070C0"/>
                  </a:solidFill>
                </a:rPr>
                <a:t>VP Customer Service</a:t>
              </a:r>
              <a:endParaRPr lang="en-US" sz="1600" b="1" dirty="0">
                <a:solidFill>
                  <a:srgbClr val="0070C0"/>
                </a:solidFill>
              </a:endParaRPr>
            </a:p>
          </p:txBody>
        </p:sp>
        <p:pic>
          <p:nvPicPr>
            <p:cNvPr id="7" name="Picture 6">
              <a:hlinkClick r:id="" action="ppaction://noaction"/>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659246" y="1571310"/>
              <a:ext cx="1384300" cy="1574800"/>
            </a:xfrm>
            <a:prstGeom prst="rect">
              <a:avLst/>
            </a:prstGeom>
            <a:ln w="25400">
              <a:solidFill>
                <a:schemeClr val="bg1"/>
              </a:solidFill>
            </a:ln>
          </p:spPr>
        </p:pic>
      </p:grpSp>
      <p:sp>
        <p:nvSpPr>
          <p:cNvPr id="8" name="Rounded Rectangular Callout 7"/>
          <p:cNvSpPr/>
          <p:nvPr/>
        </p:nvSpPr>
        <p:spPr bwMode="auto">
          <a:xfrm>
            <a:off x="8533823" y="4100819"/>
            <a:ext cx="3142107" cy="1717938"/>
          </a:xfrm>
          <a:prstGeom prst="wedgeRoundRectCallout">
            <a:avLst>
              <a:gd name="adj1" fmla="val 31076"/>
              <a:gd name="adj2" fmla="val -66527"/>
              <a:gd name="adj3" fmla="val 16667"/>
            </a:avLst>
          </a:prstGeom>
          <a:solidFill>
            <a:schemeClr val="accent1">
              <a:lumMod val="20000"/>
              <a:lumOff val="80000"/>
            </a:schemeClr>
          </a:solidFill>
          <a:ln>
            <a:headEnd/>
            <a:tailEnd/>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90000"/>
              </a:lnSpc>
            </a:pPr>
            <a:r>
              <a:rPr lang="en-US" sz="2000" i="1" dirty="0" smtClean="0">
                <a:solidFill>
                  <a:srgbClr val="0070C0"/>
                </a:solidFill>
              </a:rPr>
              <a:t>Los </a:t>
            </a:r>
            <a:r>
              <a:rPr lang="en-US" sz="2000" i="1" dirty="0" err="1" smtClean="0">
                <a:solidFill>
                  <a:srgbClr val="0070C0"/>
                </a:solidFill>
              </a:rPr>
              <a:t>clientes</a:t>
            </a:r>
            <a:r>
              <a:rPr lang="en-US" sz="2000" i="1" dirty="0" smtClean="0">
                <a:solidFill>
                  <a:srgbClr val="0070C0"/>
                </a:solidFill>
              </a:rPr>
              <a:t> </a:t>
            </a:r>
            <a:r>
              <a:rPr lang="en-US" sz="2000" i="1" dirty="0" err="1" smtClean="0">
                <a:solidFill>
                  <a:srgbClr val="0070C0"/>
                </a:solidFill>
              </a:rPr>
              <a:t>quieren</a:t>
            </a:r>
            <a:r>
              <a:rPr lang="en-US" sz="2000" i="1" dirty="0" smtClean="0">
                <a:solidFill>
                  <a:srgbClr val="0070C0"/>
                </a:solidFill>
              </a:rPr>
              <a:t> multimedia </a:t>
            </a:r>
            <a:r>
              <a:rPr lang="en-US" sz="2000" i="1" dirty="0" err="1" smtClean="0">
                <a:solidFill>
                  <a:srgbClr val="0070C0"/>
                </a:solidFill>
              </a:rPr>
              <a:t>desde</a:t>
            </a:r>
            <a:r>
              <a:rPr lang="en-US" sz="2000" i="1" dirty="0" smtClean="0">
                <a:solidFill>
                  <a:srgbClr val="0070C0"/>
                </a:solidFill>
              </a:rPr>
              <a:t> la web &amp; </a:t>
            </a:r>
            <a:r>
              <a:rPr lang="en-US" sz="2000" i="1" dirty="0" err="1" smtClean="0">
                <a:solidFill>
                  <a:srgbClr val="0070C0"/>
                </a:solidFill>
              </a:rPr>
              <a:t>móvil</a:t>
            </a:r>
            <a:r>
              <a:rPr lang="en-US" sz="2000" i="1" dirty="0" smtClean="0">
                <a:solidFill>
                  <a:srgbClr val="0070C0"/>
                </a:solidFill>
              </a:rPr>
              <a:t>. </a:t>
            </a:r>
          </a:p>
          <a:p>
            <a:pPr algn="ctr">
              <a:lnSpc>
                <a:spcPct val="90000"/>
              </a:lnSpc>
            </a:pPr>
            <a:r>
              <a:rPr lang="en-US" sz="2000" i="1" dirty="0" err="1" smtClean="0">
                <a:solidFill>
                  <a:srgbClr val="0070C0"/>
                </a:solidFill>
              </a:rPr>
              <a:t>Puede</a:t>
            </a:r>
            <a:r>
              <a:rPr lang="en-US" sz="2000" i="1" dirty="0" smtClean="0">
                <a:solidFill>
                  <a:srgbClr val="0070C0"/>
                </a:solidFill>
              </a:rPr>
              <a:t> Skype </a:t>
            </a:r>
            <a:r>
              <a:rPr lang="en-US" sz="2000" i="1" dirty="0">
                <a:solidFill>
                  <a:srgbClr val="0070C0"/>
                </a:solidFill>
              </a:rPr>
              <a:t>for Business </a:t>
            </a:r>
            <a:r>
              <a:rPr lang="en-US" sz="2000" i="1" dirty="0" err="1" smtClean="0">
                <a:solidFill>
                  <a:srgbClr val="0070C0"/>
                </a:solidFill>
              </a:rPr>
              <a:t>ayudarme</a:t>
            </a:r>
            <a:r>
              <a:rPr lang="en-US" sz="2000" i="1" dirty="0" smtClean="0">
                <a:solidFill>
                  <a:srgbClr val="0070C0"/>
                </a:solidFill>
              </a:rPr>
              <a:t> a </a:t>
            </a:r>
            <a:r>
              <a:rPr lang="en-US" sz="2000" i="1" dirty="0" err="1" smtClean="0">
                <a:solidFill>
                  <a:srgbClr val="0070C0"/>
                </a:solidFill>
              </a:rPr>
              <a:t>mejorar</a:t>
            </a:r>
            <a:r>
              <a:rPr lang="en-US" sz="2000" i="1" dirty="0" smtClean="0">
                <a:solidFill>
                  <a:srgbClr val="0070C0"/>
                </a:solidFill>
              </a:rPr>
              <a:t> mi CX?</a:t>
            </a:r>
            <a:endParaRPr lang="en-US" sz="2000" i="1" dirty="0">
              <a:solidFill>
                <a:srgbClr val="0070C0"/>
              </a:solidFill>
            </a:endParaRPr>
          </a:p>
        </p:txBody>
      </p:sp>
      <p:sp>
        <p:nvSpPr>
          <p:cNvPr id="9" name="Donut 8"/>
          <p:cNvSpPr/>
          <p:nvPr/>
        </p:nvSpPr>
        <p:spPr bwMode="auto">
          <a:xfrm>
            <a:off x="2370906" y="1909116"/>
            <a:ext cx="3386785" cy="3385904"/>
          </a:xfrm>
          <a:prstGeom prst="donut">
            <a:avLst>
              <a:gd name="adj" fmla="val 14006"/>
            </a:avLst>
          </a:prstGeom>
          <a:ln>
            <a:headEnd/>
            <a:tailEnd/>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lt1"/>
              </a:solidFill>
              <a:latin typeface="+mn-lt"/>
              <a:ea typeface="+mn-ea"/>
            </a:endParaRPr>
          </a:p>
        </p:txBody>
      </p:sp>
      <p:grpSp>
        <p:nvGrpSpPr>
          <p:cNvPr id="16" name="Group 29"/>
          <p:cNvGrpSpPr/>
          <p:nvPr/>
        </p:nvGrpSpPr>
        <p:grpSpPr>
          <a:xfrm>
            <a:off x="350930" y="2754142"/>
            <a:ext cx="1444025" cy="1636952"/>
            <a:chOff x="390770" y="3011105"/>
            <a:chExt cx="1594481" cy="1807979"/>
          </a:xfrm>
        </p:grpSpPr>
        <p:grpSp>
          <p:nvGrpSpPr>
            <p:cNvPr id="17" name="Group 10"/>
            <p:cNvGrpSpPr/>
            <p:nvPr/>
          </p:nvGrpSpPr>
          <p:grpSpPr>
            <a:xfrm>
              <a:off x="390770" y="3011105"/>
              <a:ext cx="1594481" cy="1438684"/>
              <a:chOff x="2605506" y="3947634"/>
              <a:chExt cx="2715298" cy="2449987"/>
            </a:xfrm>
          </p:grpSpPr>
          <p:pic>
            <p:nvPicPr>
              <p:cNvPr id="19" name="Picture 2" descr="http://technothon.com/wp-content/uploads/2012/04/Skype-launched-for-windows-mobile1.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5096" y="3947634"/>
                <a:ext cx="1275708" cy="2449987"/>
              </a:xfrm>
              <a:prstGeom prst="rect">
                <a:avLst/>
              </a:prstGeom>
              <a:noFill/>
            </p:spPr>
          </p:pic>
          <p:pic>
            <p:nvPicPr>
              <p:cNvPr id="20" name="Picture 4" descr="http://image1.trefle.com/images/mobile-telephone/full/telephone-mobile-nokia-lumia-610-noir-telephone-mobile-nokia.49545843-101147338.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5506" y="3947634"/>
                <a:ext cx="1354222" cy="2449986"/>
              </a:xfrm>
              <a:prstGeom prst="rect">
                <a:avLst/>
              </a:prstGeom>
              <a:noFill/>
            </p:spPr>
          </p:pic>
        </p:grpSp>
        <p:sp>
          <p:nvSpPr>
            <p:cNvPr id="18" name="Rectangle 17"/>
            <p:cNvSpPr/>
            <p:nvPr/>
          </p:nvSpPr>
          <p:spPr>
            <a:xfrm>
              <a:off x="751043" y="4411165"/>
              <a:ext cx="924307" cy="407919"/>
            </a:xfrm>
            <a:prstGeom prst="rect">
              <a:avLst/>
            </a:prstGeom>
          </p:spPr>
          <p:txBody>
            <a:bodyPr wrap="none">
              <a:spAutoFit/>
            </a:bodyPr>
            <a:lstStyle/>
            <a:p>
              <a:r>
                <a:rPr lang="en-US" dirty="0" smtClean="0">
                  <a:latin typeface="+mj-lt"/>
                </a:rPr>
                <a:t>Mobile</a:t>
              </a:r>
              <a:endParaRPr lang="en-US" dirty="0">
                <a:latin typeface="+mj-lt"/>
              </a:endParaRPr>
            </a:p>
          </p:txBody>
        </p:sp>
      </p:grpSp>
      <p:pic>
        <p:nvPicPr>
          <p:cNvPr id="21" name="Picture 20" descr="phone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222" y="1383471"/>
            <a:ext cx="1474279" cy="1480998"/>
          </a:xfrm>
          <a:prstGeom prst="rect">
            <a:avLst/>
          </a:prstGeom>
        </p:spPr>
      </p:pic>
      <p:grpSp>
        <p:nvGrpSpPr>
          <p:cNvPr id="22" name="Group 31"/>
          <p:cNvGrpSpPr/>
          <p:nvPr/>
        </p:nvGrpSpPr>
        <p:grpSpPr>
          <a:xfrm>
            <a:off x="1368960" y="1406170"/>
            <a:ext cx="1527849" cy="2152253"/>
            <a:chOff x="1474937" y="827759"/>
            <a:chExt cx="1687038" cy="2377119"/>
          </a:xfrm>
        </p:grpSpPr>
        <p:sp>
          <p:nvSpPr>
            <p:cNvPr id="23" name="Rectangle 22"/>
            <p:cNvSpPr/>
            <p:nvPr/>
          </p:nvSpPr>
          <p:spPr>
            <a:xfrm>
              <a:off x="1474937" y="1055248"/>
              <a:ext cx="829787" cy="407920"/>
            </a:xfrm>
            <a:prstGeom prst="rect">
              <a:avLst/>
            </a:prstGeom>
          </p:spPr>
          <p:txBody>
            <a:bodyPr wrap="none">
              <a:spAutoFit/>
            </a:bodyPr>
            <a:lstStyle/>
            <a:p>
              <a:r>
                <a:rPr lang="en-US" dirty="0" smtClean="0">
                  <a:latin typeface="+mj-lt"/>
                </a:rPr>
                <a:t>Kiosks</a:t>
              </a:r>
              <a:endParaRPr lang="en-US" dirty="0">
                <a:latin typeface="+mj-lt"/>
              </a:endParaRPr>
            </a:p>
          </p:txBody>
        </p:sp>
        <p:pic>
          <p:nvPicPr>
            <p:cNvPr id="24" name="Picture 23" descr="kios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583" y="827759"/>
              <a:ext cx="1161392" cy="2377119"/>
            </a:xfrm>
            <a:prstGeom prst="rect">
              <a:avLst/>
            </a:prstGeom>
          </p:spPr>
        </p:pic>
      </p:grpSp>
      <p:grpSp>
        <p:nvGrpSpPr>
          <p:cNvPr id="25" name="Group 37"/>
          <p:cNvGrpSpPr/>
          <p:nvPr/>
        </p:nvGrpSpPr>
        <p:grpSpPr>
          <a:xfrm>
            <a:off x="466070" y="4318330"/>
            <a:ext cx="2310919" cy="1702563"/>
            <a:chOff x="377713" y="4311573"/>
            <a:chExt cx="2551697" cy="1880445"/>
          </a:xfrm>
        </p:grpSpPr>
        <p:sp>
          <p:nvSpPr>
            <p:cNvPr id="26" name="Rectangle 25"/>
            <p:cNvSpPr/>
            <p:nvPr/>
          </p:nvSpPr>
          <p:spPr>
            <a:xfrm>
              <a:off x="1077531" y="5784099"/>
              <a:ext cx="1359802" cy="407919"/>
            </a:xfrm>
            <a:prstGeom prst="rect">
              <a:avLst/>
            </a:prstGeom>
          </p:spPr>
          <p:txBody>
            <a:bodyPr wrap="none">
              <a:spAutoFit/>
            </a:bodyPr>
            <a:lstStyle/>
            <a:p>
              <a:r>
                <a:rPr lang="en-US" dirty="0" smtClean="0">
                  <a:latin typeface="+mj-lt"/>
                </a:rPr>
                <a:t>TV, Gaming</a:t>
              </a:r>
              <a:endParaRPr lang="en-US" dirty="0">
                <a:latin typeface="+mj-lt"/>
              </a:endParaRPr>
            </a:p>
          </p:txBody>
        </p:sp>
        <p:pic>
          <p:nvPicPr>
            <p:cNvPr id="27" name="Picture 26" descr="HomeT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713" y="4311573"/>
              <a:ext cx="2551697" cy="1531018"/>
            </a:xfrm>
            <a:prstGeom prst="rect">
              <a:avLst/>
            </a:prstGeom>
          </p:spPr>
        </p:pic>
      </p:grpSp>
      <p:grpSp>
        <p:nvGrpSpPr>
          <p:cNvPr id="28" name="Group 45"/>
          <p:cNvGrpSpPr/>
          <p:nvPr/>
        </p:nvGrpSpPr>
        <p:grpSpPr>
          <a:xfrm>
            <a:off x="2896807" y="4649497"/>
            <a:ext cx="2829377" cy="1800610"/>
            <a:chOff x="3161975" y="4409949"/>
            <a:chExt cx="3124174" cy="1988737"/>
          </a:xfrm>
        </p:grpSpPr>
        <p:grpSp>
          <p:nvGrpSpPr>
            <p:cNvPr id="29" name="Group 44"/>
            <p:cNvGrpSpPr/>
            <p:nvPr/>
          </p:nvGrpSpPr>
          <p:grpSpPr>
            <a:xfrm>
              <a:off x="3161975" y="4409949"/>
              <a:ext cx="2613517" cy="1988737"/>
              <a:chOff x="3365727" y="4440650"/>
              <a:chExt cx="2981956" cy="2269098"/>
            </a:xfrm>
          </p:grpSpPr>
          <p:pic>
            <p:nvPicPr>
              <p:cNvPr id="31" name="Picture 30" descr="Lapto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5727" y="4440650"/>
                <a:ext cx="2981956" cy="2269098"/>
              </a:xfrm>
              <a:prstGeom prst="rect">
                <a:avLst/>
              </a:prstGeom>
            </p:spPr>
          </p:pic>
          <p:pic>
            <p:nvPicPr>
              <p:cNvPr id="32" name="Picture 2" descr="http://t1.gstatic.com/images?q=tbn:ANd9GcR71IrQ9dQZBgiOMWukdSH4e6clpWfpn_O8F1bVqPzRSVw9ZsZjt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6798" y="4601866"/>
                <a:ext cx="2076048" cy="1391561"/>
              </a:xfrm>
              <a:prstGeom prst="rect">
                <a:avLst/>
              </a:prstGeom>
              <a:noFill/>
            </p:spPr>
          </p:pic>
        </p:grpSp>
        <p:sp>
          <p:nvSpPr>
            <p:cNvPr id="30" name="Rectangle 29"/>
            <p:cNvSpPr/>
            <p:nvPr/>
          </p:nvSpPr>
          <p:spPr>
            <a:xfrm>
              <a:off x="5485745" y="5499995"/>
              <a:ext cx="800404" cy="407920"/>
            </a:xfrm>
            <a:prstGeom prst="rect">
              <a:avLst/>
            </a:prstGeom>
          </p:spPr>
          <p:txBody>
            <a:bodyPr wrap="none">
              <a:spAutoFit/>
            </a:bodyPr>
            <a:lstStyle/>
            <a:p>
              <a:r>
                <a:rPr lang="en-US" dirty="0" smtClean="0">
                  <a:latin typeface="+mj-lt"/>
                </a:rPr>
                <a:t>Skype</a:t>
              </a:r>
              <a:endParaRPr lang="en-US" dirty="0">
                <a:latin typeface="+mj-lt"/>
              </a:endParaRPr>
            </a:p>
          </p:txBody>
        </p:sp>
      </p:grpSp>
      <p:sp>
        <p:nvSpPr>
          <p:cNvPr id="35" name="Rectangle 34"/>
          <p:cNvSpPr/>
          <p:nvPr/>
        </p:nvSpPr>
        <p:spPr>
          <a:xfrm>
            <a:off x="3171398" y="4137622"/>
            <a:ext cx="1738897" cy="484872"/>
          </a:xfrm>
          <a:prstGeom prst="rect">
            <a:avLst/>
          </a:prstGeom>
          <a:noFill/>
          <a:ln w="9525">
            <a:noFill/>
            <a:miter lim="800000"/>
            <a:headEnd/>
            <a:tailEnd/>
          </a:ln>
        </p:spPr>
        <p:txBody>
          <a:bodyPr vert="horz" wrap="none" lIns="91440" tIns="45720" rIns="91440" bIns="45720" numCol="1" anchor="ctr" anchorCtr="0" compatLnSpc="1">
            <a:prstTxWarp prst="textNoShape">
              <a:avLst/>
            </a:prstTxWarp>
          </a:bodyPr>
          <a:lstStyle/>
          <a:p>
            <a:pPr algn="ctr">
              <a:lnSpc>
                <a:spcPct val="90000"/>
              </a:lnSpc>
            </a:pPr>
            <a:r>
              <a:rPr lang="en-US" b="1" dirty="0" smtClean="0">
                <a:latin typeface="+mj-lt"/>
                <a:ea typeface="ＭＳ Ｐゴシック" pitchFamily="123" charset="-128"/>
                <a:cs typeface="Calibri"/>
              </a:rPr>
              <a:t>Canales </a:t>
            </a:r>
            <a:r>
              <a:rPr lang="en-US" b="1" dirty="0" err="1" smtClean="0">
                <a:latin typeface="+mj-lt"/>
                <a:ea typeface="ＭＳ Ｐゴシック" pitchFamily="123" charset="-128"/>
                <a:cs typeface="Calibri"/>
              </a:rPr>
              <a:t>usados</a:t>
            </a:r>
            <a:r>
              <a:rPr lang="en-US" b="1" dirty="0" smtClean="0">
                <a:latin typeface="+mj-lt"/>
                <a:ea typeface="ＭＳ Ｐゴシック" pitchFamily="123" charset="-128"/>
                <a:cs typeface="Calibri"/>
              </a:rPr>
              <a:t> </a:t>
            </a:r>
          </a:p>
          <a:p>
            <a:pPr algn="ctr">
              <a:lnSpc>
                <a:spcPct val="90000"/>
              </a:lnSpc>
            </a:pPr>
            <a:r>
              <a:rPr lang="en-US" b="1" dirty="0" err="1" smtClean="0">
                <a:latin typeface="+mj-lt"/>
                <a:ea typeface="ＭＳ Ｐゴシック" pitchFamily="123" charset="-128"/>
                <a:cs typeface="Calibri"/>
              </a:rPr>
              <a:t>por</a:t>
            </a:r>
            <a:r>
              <a:rPr lang="en-US" b="1" dirty="0" smtClean="0">
                <a:latin typeface="+mj-lt"/>
                <a:ea typeface="ＭＳ Ｐゴシック" pitchFamily="123" charset="-128"/>
                <a:cs typeface="Calibri"/>
              </a:rPr>
              <a:t> </a:t>
            </a:r>
            <a:r>
              <a:rPr lang="en-US" b="1" dirty="0" err="1" smtClean="0">
                <a:latin typeface="+mj-lt"/>
                <a:ea typeface="ＭＳ Ｐゴシック" pitchFamily="123" charset="-128"/>
                <a:cs typeface="Calibri"/>
              </a:rPr>
              <a:t>cliente</a:t>
            </a:r>
            <a:endParaRPr lang="en-US" b="1" dirty="0">
              <a:latin typeface="+mj-lt"/>
              <a:ea typeface="ＭＳ Ｐゴシック" pitchFamily="123" charset="-128"/>
              <a:cs typeface="Calibri"/>
            </a:endParaRPr>
          </a:p>
        </p:txBody>
      </p:sp>
      <p:grpSp>
        <p:nvGrpSpPr>
          <p:cNvPr id="3" name="Group 2"/>
          <p:cNvGrpSpPr/>
          <p:nvPr/>
        </p:nvGrpSpPr>
        <p:grpSpPr>
          <a:xfrm>
            <a:off x="5813658" y="1508123"/>
            <a:ext cx="2080378" cy="2095716"/>
            <a:chOff x="5812144" y="1508122"/>
            <a:chExt cx="2079836" cy="2095716"/>
          </a:xfrm>
        </p:grpSpPr>
        <p:sp>
          <p:nvSpPr>
            <p:cNvPr id="11" name="Rectangle 10"/>
            <p:cNvSpPr/>
            <p:nvPr/>
          </p:nvSpPr>
          <p:spPr>
            <a:xfrm>
              <a:off x="5812144" y="3234506"/>
              <a:ext cx="2079836" cy="369332"/>
            </a:xfrm>
            <a:prstGeom prst="rect">
              <a:avLst/>
            </a:prstGeom>
          </p:spPr>
          <p:txBody>
            <a:bodyPr wrap="none">
              <a:spAutoFit/>
            </a:bodyPr>
            <a:lstStyle/>
            <a:p>
              <a:r>
                <a:rPr lang="en-US" dirty="0" smtClean="0">
                  <a:latin typeface="+mj-lt"/>
                </a:rPr>
                <a:t>Business to Business</a:t>
              </a:r>
              <a:endParaRPr lang="en-US" dirty="0">
                <a:latin typeface="+mj-lt"/>
              </a:endParaRPr>
            </a:p>
          </p:txBody>
        </p:sp>
        <p:pic>
          <p:nvPicPr>
            <p:cNvPr id="1026" name="Picture 2" descr="http://assets.entrepreneur.com/article/1415734232-microsoft-ditches-lync-new-skype-business-suite-2.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5927848" y="1508122"/>
              <a:ext cx="1926730" cy="173814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5813658" y="4121137"/>
            <a:ext cx="2527439" cy="1717167"/>
            <a:chOff x="5812144" y="4121136"/>
            <a:chExt cx="2526780" cy="1717167"/>
          </a:xfrm>
        </p:grpSpPr>
        <p:sp>
          <p:nvSpPr>
            <p:cNvPr id="15" name="Rectangle 14"/>
            <p:cNvSpPr/>
            <p:nvPr/>
          </p:nvSpPr>
          <p:spPr>
            <a:xfrm>
              <a:off x="6749778" y="5468971"/>
              <a:ext cx="613662" cy="369332"/>
            </a:xfrm>
            <a:prstGeom prst="rect">
              <a:avLst/>
            </a:prstGeom>
          </p:spPr>
          <p:txBody>
            <a:bodyPr wrap="none">
              <a:spAutoFit/>
            </a:bodyPr>
            <a:lstStyle/>
            <a:p>
              <a:r>
                <a:rPr lang="en-US" dirty="0" smtClean="0">
                  <a:latin typeface="+mj-lt"/>
                </a:rPr>
                <a:t>Web</a:t>
              </a:r>
              <a:endParaRPr lang="en-US" dirty="0">
                <a:latin typeface="+mj-lt"/>
              </a:endParaRPr>
            </a:p>
          </p:txBody>
        </p:sp>
        <p:pic>
          <p:nvPicPr>
            <p:cNvPr id="37" name="Picture 3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5812144" y="4121136"/>
              <a:ext cx="2526780" cy="1272822"/>
            </a:xfrm>
            <a:prstGeom prst="rect">
              <a:avLst/>
            </a:prstGeom>
            <a:solidFill>
              <a:srgbClr val="0070C0"/>
            </a:solidFill>
            <a:ln>
              <a:solidFill>
                <a:srgbClr val="0070C0"/>
              </a:solidFill>
            </a:ln>
            <a:effectLst>
              <a:outerShdw blurRad="50800" dist="38100" dir="2700000" algn="tl" rotWithShape="0">
                <a:prstClr val="black">
                  <a:alpha val="40000"/>
                </a:prstClr>
              </a:outerShdw>
            </a:effectLst>
          </p:spPr>
        </p:pic>
      </p:grpSp>
      <p:pic>
        <p:nvPicPr>
          <p:cNvPr id="1028" name="Picture 4" descr="http://files.channel9.msdn.com/thumbnail/88f61682-4fa0-467d-a38f-2aff94967d4c.pn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5583" y="2689306"/>
            <a:ext cx="1895068" cy="142093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340177" y="345049"/>
            <a:ext cx="720188" cy="720090"/>
            <a:chOff x="203200" y="1087800"/>
            <a:chExt cx="720000" cy="720090"/>
          </a:xfrm>
        </p:grpSpPr>
        <p:sp>
          <p:nvSpPr>
            <p:cNvPr id="39" name="Oval 38"/>
            <p:cNvSpPr/>
            <p:nvPr/>
          </p:nvSpPr>
          <p:spPr bwMode="auto">
            <a:xfrm>
              <a:off x="203200" y="1099230"/>
              <a:ext cx="708660" cy="70866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0" name="Picture 2"/>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3200" y="1087800"/>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Freeform 40"/>
          <p:cNvSpPr>
            <a:spLocks noChangeAspect="1" noEditPoints="1"/>
          </p:cNvSpPr>
          <p:nvPr/>
        </p:nvSpPr>
        <p:spPr bwMode="auto">
          <a:xfrm>
            <a:off x="8837054" y="6285880"/>
            <a:ext cx="2871216" cy="400087"/>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89043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TotalTime>
  <Words>1428</Words>
  <Application>Microsoft Office PowerPoint</Application>
  <PresentationFormat>Custom</PresentationFormat>
  <Paragraphs>382</Paragraphs>
  <Slides>24</Slides>
  <Notes>10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Geneva</vt:lpstr>
      <vt:lpstr>Segoe UI</vt:lpstr>
      <vt:lpstr>Segoe UI Light</vt:lpstr>
      <vt:lpstr>Tahoma</vt:lpstr>
      <vt:lpstr>Segoe UI </vt:lpstr>
      <vt:lpstr>Calibri Light</vt:lpstr>
      <vt:lpstr>Calibri</vt:lpstr>
      <vt:lpstr>Rabiohead</vt:lpstr>
      <vt:lpstr>ＭＳ Ｐゴシック</vt:lpstr>
      <vt:lpstr>Tema de Office</vt:lpstr>
      <vt:lpstr>PowerPoint Presentation</vt:lpstr>
      <vt:lpstr>PowerPoint Presentation</vt:lpstr>
      <vt:lpstr>PowerPoint Presentation</vt:lpstr>
      <vt:lpstr>Alianza estratégica</vt:lpstr>
      <vt:lpstr>Introducción</vt:lpstr>
      <vt:lpstr>PowerPoint Presentation</vt:lpstr>
      <vt:lpstr>PowerPoint Presentation</vt:lpstr>
      <vt:lpstr>Genesys &amp; Skype for Business llevan la experiencia de cliente al siguiente nivel</vt:lpstr>
      <vt:lpstr>Habilita las conversaciones con los clientes</vt:lpstr>
      <vt:lpstr>Gestión de los customer journeys en todos los puntos  de contacto virtualizando la fuerza laboral</vt:lpstr>
      <vt:lpstr>Consolidación de las mejores infraestructuras de  software con una arquitectura convergente</vt:lpstr>
      <vt:lpstr>PowerPoint Presentation</vt:lpstr>
      <vt:lpstr>Genesys soporta los canales del cliente de Skype for Business</vt:lpstr>
      <vt:lpstr>Demostración: integración web</vt:lpstr>
      <vt:lpstr>Genesys soporta diferentes desktops  para Skype for Business</vt:lpstr>
      <vt:lpstr>PowerPoint Presentation</vt:lpstr>
      <vt:lpstr>PowerPoint Presentation</vt:lpstr>
      <vt:lpstr>Arquitectura convergente</vt:lpstr>
      <vt:lpstr>¿Por qué Genesys y Microsoft? </vt:lpstr>
      <vt:lpstr>PowerPoint Presentation</vt:lpstr>
      <vt:lpstr>PowerPoint Presentation</vt:lpstr>
      <vt:lpstr>PowerPoint Presentation</vt:lpstr>
      <vt:lpstr>¡Completa tu pasaporte!</vt:lpstr>
      <vt:lpstr>¡Rellena tu encuesta!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gtovar</cp:lastModifiedBy>
  <cp:revision>88</cp:revision>
  <dcterms:created xsi:type="dcterms:W3CDTF">2013-08-20T12:49:39Z</dcterms:created>
  <dcterms:modified xsi:type="dcterms:W3CDTF">2015-06-10T08:32:44Z</dcterms:modified>
</cp:coreProperties>
</file>